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0"/>
  </p:notesMasterIdLst>
  <p:handoutMasterIdLst>
    <p:handoutMasterId r:id="rId21"/>
  </p:handoutMasterIdLst>
  <p:sldIdLst>
    <p:sldId id="278" r:id="rId5"/>
    <p:sldId id="279" r:id="rId6"/>
    <p:sldId id="281" r:id="rId7"/>
    <p:sldId id="282" r:id="rId8"/>
    <p:sldId id="283" r:id="rId9"/>
    <p:sldId id="285" r:id="rId10"/>
    <p:sldId id="287" r:id="rId11"/>
    <p:sldId id="292" r:id="rId12"/>
    <p:sldId id="290" r:id="rId13"/>
    <p:sldId id="289" r:id="rId14"/>
    <p:sldId id="286" r:id="rId15"/>
    <p:sldId id="288" r:id="rId16"/>
    <p:sldId id="293" r:id="rId17"/>
    <p:sldId id="294" r:id="rId18"/>
    <p:sldId id="29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9" autoAdjust="0"/>
    <p:restoredTop sz="94969" autoAdjust="0"/>
  </p:normalViewPr>
  <p:slideViewPr>
    <p:cSldViewPr snapToGrid="0">
      <p:cViewPr varScale="1">
        <p:scale>
          <a:sx n="103" d="100"/>
          <a:sy n="103" d="100"/>
        </p:scale>
        <p:origin x="138" y="1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notesViewPr>
    <p:cSldViewPr snapToGrid="0">
      <p:cViewPr varScale="1">
        <p:scale>
          <a:sx n="83" d="100"/>
          <a:sy n="83" d="100"/>
        </p:scale>
        <p:origin x="3876"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7035C83-3879-57B2-EA56-8164C3822E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2BD8916C-03CD-76E0-FF6E-7BF1DA4AD0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D2905DF-EEA9-42F7-BCAE-D4C4B7338165}" type="datetimeFigureOut">
              <a:rPr lang="en-AU" smtClean="0"/>
              <a:t>6/06/2023</a:t>
            </a:fld>
            <a:endParaRPr lang="en-AU"/>
          </a:p>
        </p:txBody>
      </p:sp>
      <p:sp>
        <p:nvSpPr>
          <p:cNvPr id="4" name="Footer Placeholder 3">
            <a:extLst>
              <a:ext uri="{FF2B5EF4-FFF2-40B4-BE49-F238E27FC236}">
                <a16:creationId xmlns:a16="http://schemas.microsoft.com/office/drawing/2014/main" id="{FFB84AAC-A476-7B76-0A98-AB451D5818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5CA4C889-8963-B384-0637-7FD748A618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16EDC9-9B5A-4D59-97F5-BB509B2582B9}" type="slidenum">
              <a:rPr lang="en-AU" smtClean="0"/>
              <a:t>‹#›</a:t>
            </a:fld>
            <a:endParaRPr lang="en-AU"/>
          </a:p>
        </p:txBody>
      </p:sp>
    </p:spTree>
    <p:extLst>
      <p:ext uri="{BB962C8B-B14F-4D97-AF65-F5344CB8AC3E}">
        <p14:creationId xmlns:p14="http://schemas.microsoft.com/office/powerpoint/2010/main" val="3216212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6/6/2023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E6DE88F-1F85-4A27-9D34-D74A50E7B0DA}" type="slidenum">
              <a:rPr lang="en-US" smtClean="0"/>
              <a:t>1</a:t>
            </a:fld>
            <a:endParaRPr lang="en-US" dirty="0"/>
          </a:p>
        </p:txBody>
      </p:sp>
    </p:spTree>
    <p:extLst>
      <p:ext uri="{BB962C8B-B14F-4D97-AF65-F5344CB8AC3E}">
        <p14:creationId xmlns:p14="http://schemas.microsoft.com/office/powerpoint/2010/main" val="2763651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E6DE88F-1F85-4A27-9D34-D74A50E7B0DA}" type="slidenum">
              <a:rPr lang="en-US" smtClean="0"/>
              <a:t>10</a:t>
            </a:fld>
            <a:endParaRPr lang="en-US" dirty="0"/>
          </a:p>
        </p:txBody>
      </p:sp>
    </p:spTree>
    <p:extLst>
      <p:ext uri="{BB962C8B-B14F-4D97-AF65-F5344CB8AC3E}">
        <p14:creationId xmlns:p14="http://schemas.microsoft.com/office/powerpoint/2010/main" val="30547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analytics report indicates that remote work is a feasible alternative for individuals seeking a career in data science beyond the conventional office-based roles.</a:t>
            </a:r>
            <a:endParaRPr lang="en-AU" dirty="0"/>
          </a:p>
        </p:txBody>
      </p:sp>
      <p:sp>
        <p:nvSpPr>
          <p:cNvPr id="4" name="Slide Number Placeholder 3"/>
          <p:cNvSpPr>
            <a:spLocks noGrp="1"/>
          </p:cNvSpPr>
          <p:nvPr>
            <p:ph type="sldNum" sz="quarter" idx="5"/>
          </p:nvPr>
        </p:nvSpPr>
        <p:spPr/>
        <p:txBody>
          <a:bodyPr/>
          <a:lstStyle/>
          <a:p>
            <a:fld id="{2E6DE88F-1F85-4A27-9D34-D74A50E7B0DA}" type="slidenum">
              <a:rPr lang="en-US" smtClean="0"/>
              <a:t>11</a:t>
            </a:fld>
            <a:endParaRPr lang="en-US" dirty="0"/>
          </a:p>
        </p:txBody>
      </p:sp>
    </p:spTree>
    <p:extLst>
      <p:ext uri="{BB962C8B-B14F-4D97-AF65-F5344CB8AC3E}">
        <p14:creationId xmlns:p14="http://schemas.microsoft.com/office/powerpoint/2010/main" val="320319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E6DE88F-1F85-4A27-9D34-D74A50E7B0DA}" type="slidenum">
              <a:rPr lang="en-US" smtClean="0"/>
              <a:t>3</a:t>
            </a:fld>
            <a:endParaRPr lang="en-US" dirty="0"/>
          </a:p>
        </p:txBody>
      </p:sp>
    </p:spTree>
    <p:extLst>
      <p:ext uri="{BB962C8B-B14F-4D97-AF65-F5344CB8AC3E}">
        <p14:creationId xmlns:p14="http://schemas.microsoft.com/office/powerpoint/2010/main" val="295569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E6DE88F-1F85-4A27-9D34-D74A50E7B0DA}" type="slidenum">
              <a:rPr lang="en-US" smtClean="0"/>
              <a:t>4</a:t>
            </a:fld>
            <a:endParaRPr lang="en-US" dirty="0"/>
          </a:p>
        </p:txBody>
      </p:sp>
    </p:spTree>
    <p:extLst>
      <p:ext uri="{BB962C8B-B14F-4D97-AF65-F5344CB8AC3E}">
        <p14:creationId xmlns:p14="http://schemas.microsoft.com/office/powerpoint/2010/main" val="182512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E6DE88F-1F85-4A27-9D34-D74A50E7B0DA}" type="slidenum">
              <a:rPr lang="en-US" smtClean="0"/>
              <a:t>5</a:t>
            </a:fld>
            <a:endParaRPr lang="en-US" dirty="0"/>
          </a:p>
        </p:txBody>
      </p:sp>
    </p:spTree>
    <p:extLst>
      <p:ext uri="{BB962C8B-B14F-4D97-AF65-F5344CB8AC3E}">
        <p14:creationId xmlns:p14="http://schemas.microsoft.com/office/powerpoint/2010/main" val="803267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E6DE88F-1F85-4A27-9D34-D74A50E7B0DA}" type="slidenum">
              <a:rPr lang="en-US" smtClean="0"/>
              <a:t>6</a:t>
            </a:fld>
            <a:endParaRPr lang="en-US" dirty="0"/>
          </a:p>
        </p:txBody>
      </p:sp>
    </p:spTree>
    <p:extLst>
      <p:ext uri="{BB962C8B-B14F-4D97-AF65-F5344CB8AC3E}">
        <p14:creationId xmlns:p14="http://schemas.microsoft.com/office/powerpoint/2010/main" val="3846601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E6DE88F-1F85-4A27-9D34-D74A50E7B0DA}" type="slidenum">
              <a:rPr lang="en-US" smtClean="0"/>
              <a:t>7</a:t>
            </a:fld>
            <a:endParaRPr lang="en-US" dirty="0"/>
          </a:p>
        </p:txBody>
      </p:sp>
    </p:spTree>
    <p:extLst>
      <p:ext uri="{BB962C8B-B14F-4D97-AF65-F5344CB8AC3E}">
        <p14:creationId xmlns:p14="http://schemas.microsoft.com/office/powerpoint/2010/main" val="187987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E6DE88F-1F85-4A27-9D34-D74A50E7B0DA}" type="slidenum">
              <a:rPr lang="en-US" smtClean="0"/>
              <a:t>8</a:t>
            </a:fld>
            <a:endParaRPr lang="en-US" dirty="0"/>
          </a:p>
        </p:txBody>
      </p:sp>
    </p:spTree>
    <p:extLst>
      <p:ext uri="{BB962C8B-B14F-4D97-AF65-F5344CB8AC3E}">
        <p14:creationId xmlns:p14="http://schemas.microsoft.com/office/powerpoint/2010/main" val="3166442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2E6DE88F-1F85-4A27-9D34-D74A50E7B0DA}" type="slidenum">
              <a:rPr lang="en-US" smtClean="0"/>
              <a:t>9</a:t>
            </a:fld>
            <a:endParaRPr lang="en-US" dirty="0"/>
          </a:p>
        </p:txBody>
      </p:sp>
    </p:spTree>
    <p:extLst>
      <p:ext uri="{BB962C8B-B14F-4D97-AF65-F5344CB8AC3E}">
        <p14:creationId xmlns:p14="http://schemas.microsoft.com/office/powerpoint/2010/main" val="405102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6/6/2023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6/6/2023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52824" y="2497340"/>
            <a:ext cx="3485073" cy="1272876"/>
          </a:xfrm>
        </p:spPr>
        <p:txBody>
          <a:bodyPr anchor="t" anchorCtr="0">
            <a:normAutofit fontScale="90000"/>
          </a:bodyPr>
          <a:lstStyle/>
          <a:p>
            <a:pPr algn="l"/>
            <a:r>
              <a:rPr lang="en-US" sz="4000" dirty="0"/>
              <a:t>Why study</a:t>
            </a:r>
            <a:br>
              <a:rPr lang="en-US" sz="4000" dirty="0"/>
            </a:br>
            <a:r>
              <a:rPr lang="en-US" sz="4000" dirty="0"/>
              <a:t>Data Science?</a:t>
            </a:r>
            <a:br>
              <a:rPr lang="en-US" sz="4000" dirty="0"/>
            </a:br>
            <a:endParaRPr lang="en-US" sz="18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256034" y="4738027"/>
            <a:ext cx="3678655" cy="555846"/>
          </a:xfrm>
        </p:spPr>
        <p:txBody>
          <a:bodyPr>
            <a:noAutofit/>
          </a:bodyPr>
          <a:lstStyle/>
          <a:p>
            <a:pPr algn="l"/>
            <a:r>
              <a:rPr lang="en-US" sz="2000" dirty="0"/>
              <a:t>By Mylene </a:t>
            </a:r>
            <a:r>
              <a:rPr lang="en-US" sz="1800" dirty="0"/>
              <a:t>Marsden</a:t>
            </a:r>
            <a:endParaRPr lang="en-US" sz="800" dirty="0"/>
          </a:p>
        </p:txBody>
      </p:sp>
      <p:sp>
        <p:nvSpPr>
          <p:cNvPr id="23" name="Title 1">
            <a:extLst>
              <a:ext uri="{FF2B5EF4-FFF2-40B4-BE49-F238E27FC236}">
                <a16:creationId xmlns:a16="http://schemas.microsoft.com/office/drawing/2014/main" id="{639A1BB3-4832-AE41-4BDC-88A5CBBECA98}"/>
              </a:ext>
            </a:extLst>
          </p:cNvPr>
          <p:cNvSpPr txBox="1">
            <a:spLocks/>
          </p:cNvSpPr>
          <p:nvPr/>
        </p:nvSpPr>
        <p:spPr>
          <a:xfrm>
            <a:off x="7256033" y="1564127"/>
            <a:ext cx="3678656" cy="359969"/>
          </a:xfrm>
          <a:prstGeom prst="rect">
            <a:avLst/>
          </a:prstGeom>
          <a:effectLst>
            <a:outerShdw blurRad="25400" dir="17880000">
              <a:srgbClr val="000000">
                <a:alpha val="46000"/>
              </a:srgbClr>
            </a:outerShdw>
          </a:effectLst>
        </p:spPr>
        <p:txBody>
          <a:bodyPr vert="horz" lIns="91440" tIns="45720" rIns="91440" bIns="45720" rtlCol="0" anchor="t" anchorCtr="0">
            <a:noAutofit/>
          </a:bodyPr>
          <a:lstStyle>
            <a:lvl1pPr algn="ctr" defTabSz="457200" rtl="0" eaLnBrk="1" latinLnBrk="0" hangingPunct="1">
              <a:lnSpc>
                <a:spcPct val="90000"/>
              </a:lnSpc>
              <a:spcBef>
                <a:spcPct val="0"/>
              </a:spcBef>
              <a:buNone/>
              <a:defRPr sz="5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lgn="l">
              <a:buFont typeface="Wingdings" panose="05000000000000000000" pitchFamily="2" charset="2"/>
              <a:buChar char="§"/>
            </a:pPr>
            <a:r>
              <a:rPr lang="en-US" sz="1800" dirty="0"/>
              <a:t>Project 3 - Data Analytics</a:t>
            </a:r>
            <a:br>
              <a:rPr lang="en-US" sz="1800" dirty="0"/>
            </a:br>
            <a:endParaRPr lang="en-US" sz="18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29D3C842-45FF-8415-D7B7-265853834DA7}"/>
              </a:ext>
            </a:extLst>
          </p:cNvPr>
          <p:cNvSpPr txBox="1"/>
          <p:nvPr/>
        </p:nvSpPr>
        <p:spPr>
          <a:xfrm>
            <a:off x="218340" y="300822"/>
            <a:ext cx="7305675" cy="400110"/>
          </a:xfrm>
          <a:prstGeom prst="rect">
            <a:avLst/>
          </a:prstGeom>
          <a:noFill/>
        </p:spPr>
        <p:txBody>
          <a:bodyPr wrap="square">
            <a:spAutoFit/>
          </a:bodyPr>
          <a:lstStyle/>
          <a:p>
            <a:r>
              <a:rPr lang="en-US" sz="2000" dirty="0">
                <a:latin typeface="+mj-lt"/>
              </a:rPr>
              <a:t>2020-2023 Worldwide Employment Count Record for Data Science</a:t>
            </a:r>
          </a:p>
        </p:txBody>
      </p:sp>
      <p:sp>
        <p:nvSpPr>
          <p:cNvPr id="71" name="TextBox 70">
            <a:extLst>
              <a:ext uri="{FF2B5EF4-FFF2-40B4-BE49-F238E27FC236}">
                <a16:creationId xmlns:a16="http://schemas.microsoft.com/office/drawing/2014/main" id="{040DF9F8-C0A1-421E-7500-E92B86D06208}"/>
              </a:ext>
            </a:extLst>
          </p:cNvPr>
          <p:cNvSpPr txBox="1"/>
          <p:nvPr/>
        </p:nvSpPr>
        <p:spPr>
          <a:xfrm>
            <a:off x="269838" y="1355522"/>
            <a:ext cx="7305675" cy="1200329"/>
          </a:xfrm>
          <a:prstGeom prst="rect">
            <a:avLst/>
          </a:prstGeom>
          <a:noFill/>
        </p:spPr>
        <p:txBody>
          <a:bodyPr wrap="square">
            <a:spAutoFit/>
          </a:bodyPr>
          <a:lstStyle/>
          <a:p>
            <a:pPr marL="285750" indent="-285750">
              <a:buFont typeface="Arial" panose="020B0604020202020204" pitchFamily="34" charset="0"/>
              <a:buChar char="•"/>
            </a:pPr>
            <a:r>
              <a:rPr lang="en-US" dirty="0"/>
              <a:t>2023 - 2158</a:t>
            </a:r>
          </a:p>
          <a:p>
            <a:pPr marL="285750" indent="-285750">
              <a:buFont typeface="Arial" panose="020B0604020202020204" pitchFamily="34" charset="0"/>
              <a:buChar char="•"/>
            </a:pPr>
            <a:r>
              <a:rPr lang="en-US" dirty="0"/>
              <a:t>2022 - 1668</a:t>
            </a:r>
          </a:p>
          <a:p>
            <a:pPr marL="285750" indent="-285750">
              <a:buFont typeface="Arial" panose="020B0604020202020204" pitchFamily="34" charset="0"/>
              <a:buChar char="•"/>
            </a:pPr>
            <a:r>
              <a:rPr lang="en-US" dirty="0"/>
              <a:t>2021 - 231</a:t>
            </a:r>
          </a:p>
          <a:p>
            <a:pPr marL="285750" indent="-285750">
              <a:buFont typeface="Arial" panose="020B0604020202020204" pitchFamily="34" charset="0"/>
              <a:buChar char="•"/>
            </a:pPr>
            <a:r>
              <a:rPr lang="en-US" dirty="0"/>
              <a:t>2020 - 77</a:t>
            </a:r>
          </a:p>
        </p:txBody>
      </p:sp>
      <p:sp>
        <p:nvSpPr>
          <p:cNvPr id="72" name="TextBox 71">
            <a:extLst>
              <a:ext uri="{FF2B5EF4-FFF2-40B4-BE49-F238E27FC236}">
                <a16:creationId xmlns:a16="http://schemas.microsoft.com/office/drawing/2014/main" id="{005360F0-236B-CE0B-6A96-6FD31258DA52}"/>
              </a:ext>
            </a:extLst>
          </p:cNvPr>
          <p:cNvSpPr txBox="1"/>
          <p:nvPr/>
        </p:nvSpPr>
        <p:spPr>
          <a:xfrm>
            <a:off x="269838" y="999570"/>
            <a:ext cx="7305675" cy="369332"/>
          </a:xfrm>
          <a:prstGeom prst="rect">
            <a:avLst/>
          </a:prstGeom>
          <a:noFill/>
        </p:spPr>
        <p:txBody>
          <a:bodyPr wrap="square">
            <a:spAutoFit/>
          </a:bodyPr>
          <a:lstStyle/>
          <a:p>
            <a:r>
              <a:rPr lang="en-US" dirty="0"/>
              <a:t>Job Count Trend by Year:</a:t>
            </a:r>
          </a:p>
        </p:txBody>
      </p:sp>
      <p:pic>
        <p:nvPicPr>
          <p:cNvPr id="73" name="Picture 72">
            <a:extLst>
              <a:ext uri="{FF2B5EF4-FFF2-40B4-BE49-F238E27FC236}">
                <a16:creationId xmlns:a16="http://schemas.microsoft.com/office/drawing/2014/main" id="{BE575EE7-1ED0-2E13-D4D5-FE7AFFE3889D}"/>
              </a:ext>
            </a:extLst>
          </p:cNvPr>
          <p:cNvPicPr>
            <a:picLocks noChangeAspect="1"/>
          </p:cNvPicPr>
          <p:nvPr/>
        </p:nvPicPr>
        <p:blipFill rotWithShape="1">
          <a:blip r:embed="rId3"/>
          <a:srcRect l="3333" t="3359" r="27806" b="32660"/>
          <a:stretch/>
        </p:blipFill>
        <p:spPr>
          <a:xfrm>
            <a:off x="1896122" y="1366044"/>
            <a:ext cx="8109525" cy="4262268"/>
          </a:xfrm>
          <a:prstGeom prst="rect">
            <a:avLst/>
          </a:prstGeom>
        </p:spPr>
      </p:pic>
      <p:sp>
        <p:nvSpPr>
          <p:cNvPr id="74" name="TextBox 73">
            <a:extLst>
              <a:ext uri="{FF2B5EF4-FFF2-40B4-BE49-F238E27FC236}">
                <a16:creationId xmlns:a16="http://schemas.microsoft.com/office/drawing/2014/main" id="{93E2DE0A-D792-4204-A623-123AFFD9F1E6}"/>
              </a:ext>
            </a:extLst>
          </p:cNvPr>
          <p:cNvSpPr txBox="1"/>
          <p:nvPr/>
        </p:nvSpPr>
        <p:spPr>
          <a:xfrm>
            <a:off x="269838" y="5720077"/>
            <a:ext cx="10236970" cy="923330"/>
          </a:xfrm>
          <a:prstGeom prst="rect">
            <a:avLst/>
          </a:prstGeom>
          <a:noFill/>
        </p:spPr>
        <p:txBody>
          <a:bodyPr wrap="square">
            <a:spAutoFit/>
          </a:bodyPr>
          <a:lstStyle/>
          <a:p>
            <a:pPr marL="285750" indent="-285750">
              <a:buFont typeface="Wingdings" panose="05000000000000000000" pitchFamily="2" charset="2"/>
              <a:buChar char="§"/>
            </a:pPr>
            <a:r>
              <a:rPr lang="en-US" dirty="0"/>
              <a:t>Between 2020 and 2023, there has been a noteworthy surge in the demand for careers in the field of data science. The analysis of the data indicates a significant increase in the year 2022 as compared to the previous year, 2021. Furthermore, the trend analysis suggests that the year 2023 is also showing an upward trend. </a:t>
            </a:r>
          </a:p>
        </p:txBody>
      </p:sp>
      <p:pic>
        <p:nvPicPr>
          <p:cNvPr id="1026" name="Picture 2" descr="Upward Trend Happy Manager">
            <a:extLst>
              <a:ext uri="{FF2B5EF4-FFF2-40B4-BE49-F238E27FC236}">
                <a16:creationId xmlns:a16="http://schemas.microsoft.com/office/drawing/2014/main" id="{17776A9E-C384-C723-7042-20F74BA5BA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50" b="8046"/>
          <a:stretch/>
        </p:blipFill>
        <p:spPr bwMode="auto">
          <a:xfrm>
            <a:off x="9406879" y="4255578"/>
            <a:ext cx="1859116" cy="1464499"/>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95627B04-C9FB-AB8E-16B9-2918092632F6}"/>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76" name="Rectangle 75">
            <a:extLst>
              <a:ext uri="{FF2B5EF4-FFF2-40B4-BE49-F238E27FC236}">
                <a16:creationId xmlns:a16="http://schemas.microsoft.com/office/drawing/2014/main" id="{4AB6D990-4C12-BA89-2D10-502F6B048DD1}"/>
              </a:ext>
            </a:extLst>
          </p:cNvPr>
          <p:cNvSpPr/>
          <p:nvPr/>
        </p:nvSpPr>
        <p:spPr>
          <a:xfrm>
            <a:off x="9821555" y="636731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367475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6DB6A6-4046-318E-DA07-6991657DA3A2}"/>
              </a:ext>
            </a:extLst>
          </p:cNvPr>
          <p:cNvPicPr>
            <a:picLocks noChangeAspect="1"/>
          </p:cNvPicPr>
          <p:nvPr/>
        </p:nvPicPr>
        <p:blipFill>
          <a:blip r:embed="rId3"/>
          <a:stretch>
            <a:fillRect/>
          </a:stretch>
        </p:blipFill>
        <p:spPr>
          <a:xfrm>
            <a:off x="434357" y="2251091"/>
            <a:ext cx="7449590" cy="3315163"/>
          </a:xfrm>
          <a:prstGeom prst="rect">
            <a:avLst/>
          </a:prstGeom>
        </p:spPr>
      </p:pic>
      <p:sp>
        <p:nvSpPr>
          <p:cNvPr id="18" name="TextBox 17">
            <a:extLst>
              <a:ext uri="{FF2B5EF4-FFF2-40B4-BE49-F238E27FC236}">
                <a16:creationId xmlns:a16="http://schemas.microsoft.com/office/drawing/2014/main" id="{6C65C5D3-6D2B-DA4D-E780-957EB60D155C}"/>
              </a:ext>
            </a:extLst>
          </p:cNvPr>
          <p:cNvSpPr txBox="1"/>
          <p:nvPr/>
        </p:nvSpPr>
        <p:spPr>
          <a:xfrm>
            <a:off x="7883947" y="3506688"/>
            <a:ext cx="3941707" cy="1754326"/>
          </a:xfrm>
          <a:prstGeom prst="rect">
            <a:avLst/>
          </a:prstGeom>
          <a:noFill/>
        </p:spPr>
        <p:txBody>
          <a:bodyPr wrap="square">
            <a:spAutoFit/>
          </a:bodyPr>
          <a:lstStyle/>
          <a:p>
            <a:pPr marL="285750" indent="-285750">
              <a:buFont typeface="Wingdings" panose="05000000000000000000" pitchFamily="2" charset="2"/>
              <a:buChar char="§"/>
            </a:pPr>
            <a:r>
              <a:rPr lang="en-US" dirty="0"/>
              <a:t>The data suggests that remote work is a viable option for those pursuing a career in data science, as the results obtained from remote and non-remote positions were found to be comparable.</a:t>
            </a:r>
            <a:endParaRPr lang="en-AU" dirty="0"/>
          </a:p>
        </p:txBody>
      </p:sp>
      <p:pic>
        <p:nvPicPr>
          <p:cNvPr id="2052" name="Picture 4" descr="Flexible working policies: best and next practices for employers to follow  - WORK180">
            <a:extLst>
              <a:ext uri="{FF2B5EF4-FFF2-40B4-BE49-F238E27FC236}">
                <a16:creationId xmlns:a16="http://schemas.microsoft.com/office/drawing/2014/main" id="{7F37CCA7-9E1D-8640-FB93-019965AC3F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28" t="1954" r="14102" b="15326"/>
          <a:stretch/>
        </p:blipFill>
        <p:spPr bwMode="auto">
          <a:xfrm>
            <a:off x="7790048" y="822981"/>
            <a:ext cx="3873727" cy="237241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1F50A26-43A4-71F2-F1F4-0661A34405CB}"/>
              </a:ext>
            </a:extLst>
          </p:cNvPr>
          <p:cNvPicPr>
            <a:picLocks noChangeAspect="1"/>
          </p:cNvPicPr>
          <p:nvPr/>
        </p:nvPicPr>
        <p:blipFill rotWithShape="1">
          <a:blip r:embed="rId5"/>
          <a:srcRect t="12760"/>
          <a:stretch/>
        </p:blipFill>
        <p:spPr>
          <a:xfrm>
            <a:off x="434357" y="1378310"/>
            <a:ext cx="7449590" cy="914185"/>
          </a:xfrm>
          <a:prstGeom prst="rect">
            <a:avLst/>
          </a:prstGeom>
          <a:effectLst>
            <a:outerShdw blurRad="63500" sx="102000" sy="102000" algn="ctr" rotWithShape="0">
              <a:prstClr val="black">
                <a:alpha val="40000"/>
              </a:prstClr>
            </a:outerShdw>
          </a:effectLst>
        </p:spPr>
      </p:pic>
      <p:sp>
        <p:nvSpPr>
          <p:cNvPr id="19" name="Rectangle 18">
            <a:extLst>
              <a:ext uri="{FF2B5EF4-FFF2-40B4-BE49-F238E27FC236}">
                <a16:creationId xmlns:a16="http://schemas.microsoft.com/office/drawing/2014/main" id="{23742B82-C1B6-7FCB-141F-EE9219029DC1}"/>
              </a:ext>
            </a:extLst>
          </p:cNvPr>
          <p:cNvSpPr/>
          <p:nvPr/>
        </p:nvSpPr>
        <p:spPr>
          <a:xfrm>
            <a:off x="232788" y="188307"/>
            <a:ext cx="5192066" cy="461665"/>
          </a:xfrm>
          <a:prstGeom prst="rect">
            <a:avLst/>
          </a:prstGeom>
          <a:noFill/>
        </p:spPr>
        <p:txBody>
          <a:bodyPr wrap="square" lIns="91440" tIns="45720" rIns="91440" bIns="45720">
            <a:spAutoFit/>
          </a:bodyPr>
          <a:lstStyle/>
          <a:p>
            <a:r>
              <a:rPr lang="en-US" sz="2400" dirty="0">
                <a:ln w="0"/>
                <a:effectLst>
                  <a:outerShdw blurRad="38100" dist="19050" dir="2700000" algn="tl" rotWithShape="0">
                    <a:schemeClr val="dk1">
                      <a:alpha val="40000"/>
                    </a:schemeClr>
                  </a:outerShdw>
                </a:effectLst>
                <a:latin typeface="+mj-lt"/>
              </a:rPr>
              <a:t>Job Flexibility in Data Science Careers </a:t>
            </a:r>
          </a:p>
        </p:txBody>
      </p:sp>
      <p:cxnSp>
        <p:nvCxnSpPr>
          <p:cNvPr id="20" name="Straight Connector 19">
            <a:extLst>
              <a:ext uri="{FF2B5EF4-FFF2-40B4-BE49-F238E27FC236}">
                <a16:creationId xmlns:a16="http://schemas.microsoft.com/office/drawing/2014/main" id="{436C2A65-2380-863B-553F-295AD0E982F8}"/>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21" name="Rectangle 20">
            <a:extLst>
              <a:ext uri="{FF2B5EF4-FFF2-40B4-BE49-F238E27FC236}">
                <a16:creationId xmlns:a16="http://schemas.microsoft.com/office/drawing/2014/main" id="{EFEB8451-3E27-A3DE-E487-39CB6B911FD7}"/>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537595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90231C-26FC-2AD0-1566-55092B9D1A0D}"/>
              </a:ext>
            </a:extLst>
          </p:cNvPr>
          <p:cNvPicPr>
            <a:picLocks noChangeAspect="1"/>
          </p:cNvPicPr>
          <p:nvPr/>
        </p:nvPicPr>
        <p:blipFill>
          <a:blip r:embed="rId2"/>
          <a:stretch>
            <a:fillRect/>
          </a:stretch>
        </p:blipFill>
        <p:spPr>
          <a:xfrm>
            <a:off x="546742" y="2402774"/>
            <a:ext cx="7544853" cy="3353268"/>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BC58AB21-9DAE-C152-EA8E-DD7ADF622268}"/>
              </a:ext>
            </a:extLst>
          </p:cNvPr>
          <p:cNvSpPr txBox="1"/>
          <p:nvPr/>
        </p:nvSpPr>
        <p:spPr>
          <a:xfrm>
            <a:off x="8091595" y="4296585"/>
            <a:ext cx="3851023" cy="1200329"/>
          </a:xfrm>
          <a:prstGeom prst="rect">
            <a:avLst/>
          </a:prstGeom>
          <a:noFill/>
        </p:spPr>
        <p:txBody>
          <a:bodyPr wrap="square">
            <a:spAutoFit/>
          </a:bodyPr>
          <a:lstStyle/>
          <a:p>
            <a:pPr marL="285750" indent="-285750">
              <a:buFont typeface="Wingdings" panose="05000000000000000000" pitchFamily="2" charset="2"/>
              <a:buChar char="§"/>
            </a:pPr>
            <a:r>
              <a:rPr lang="en-US" dirty="0"/>
              <a:t>Data science careers can anticipate comparable compensation for both remote and non-remote work arrangements.</a:t>
            </a:r>
            <a:endParaRPr lang="en-AU" dirty="0"/>
          </a:p>
        </p:txBody>
      </p:sp>
      <p:pic>
        <p:nvPicPr>
          <p:cNvPr id="13" name="Picture 12">
            <a:extLst>
              <a:ext uri="{FF2B5EF4-FFF2-40B4-BE49-F238E27FC236}">
                <a16:creationId xmlns:a16="http://schemas.microsoft.com/office/drawing/2014/main" id="{931403FA-2961-5E99-AAC8-92254C7926EC}"/>
              </a:ext>
            </a:extLst>
          </p:cNvPr>
          <p:cNvPicPr>
            <a:picLocks noChangeAspect="1"/>
          </p:cNvPicPr>
          <p:nvPr/>
        </p:nvPicPr>
        <p:blipFill>
          <a:blip r:embed="rId3"/>
          <a:stretch>
            <a:fillRect/>
          </a:stretch>
        </p:blipFill>
        <p:spPr>
          <a:xfrm>
            <a:off x="260415" y="1185010"/>
            <a:ext cx="10952530" cy="1020763"/>
          </a:xfrm>
          <a:prstGeom prst="rect">
            <a:avLst/>
          </a:prstGeom>
        </p:spPr>
      </p:pic>
      <p:pic>
        <p:nvPicPr>
          <p:cNvPr id="3074" name="Picture 2" descr="Pay cut by businessman artwork depicts salary cut Vector Image">
            <a:extLst>
              <a:ext uri="{FF2B5EF4-FFF2-40B4-BE49-F238E27FC236}">
                <a16:creationId xmlns:a16="http://schemas.microsoft.com/office/drawing/2014/main" id="{CBC25486-F723-9C50-2B2A-75DE07F39E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094" b="29475"/>
          <a:stretch/>
        </p:blipFill>
        <p:spPr bwMode="auto">
          <a:xfrm>
            <a:off x="7773212" y="1695585"/>
            <a:ext cx="4418788" cy="2397827"/>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34D5B7-38C2-D868-43DA-A084087E5EEA}"/>
              </a:ext>
            </a:extLst>
          </p:cNvPr>
          <p:cNvSpPr txBox="1"/>
          <p:nvPr/>
        </p:nvSpPr>
        <p:spPr>
          <a:xfrm>
            <a:off x="260415" y="201833"/>
            <a:ext cx="8006130" cy="461665"/>
          </a:xfrm>
          <a:prstGeom prst="rect">
            <a:avLst/>
          </a:prstGeom>
          <a:noFill/>
        </p:spPr>
        <p:txBody>
          <a:bodyPr wrap="square">
            <a:spAutoFit/>
          </a:bodyPr>
          <a:lstStyle/>
          <a:p>
            <a:r>
              <a:rPr lang="en-US" sz="2400" dirty="0">
                <a:latin typeface="+mj-lt"/>
              </a:rPr>
              <a:t>Comparing Salaries (US $) : Remote vs Non-Remote Work</a:t>
            </a:r>
            <a:endParaRPr lang="en-AU" sz="2400" dirty="0">
              <a:latin typeface="+mj-lt"/>
            </a:endParaRPr>
          </a:p>
        </p:txBody>
      </p:sp>
      <p:cxnSp>
        <p:nvCxnSpPr>
          <p:cNvPr id="16" name="Straight Connector 15">
            <a:extLst>
              <a:ext uri="{FF2B5EF4-FFF2-40B4-BE49-F238E27FC236}">
                <a16:creationId xmlns:a16="http://schemas.microsoft.com/office/drawing/2014/main" id="{243D5811-F542-EF3A-B05D-F9260B14DF86}"/>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7" name="Rectangle 16">
            <a:extLst>
              <a:ext uri="{FF2B5EF4-FFF2-40B4-BE49-F238E27FC236}">
                <a16:creationId xmlns:a16="http://schemas.microsoft.com/office/drawing/2014/main" id="{734D46C7-DA82-40BC-1833-ABD5787E6EA5}"/>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1144183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1A1DB19-BF43-CE8E-3EFC-3D8D97C1C310}"/>
              </a:ext>
            </a:extLst>
          </p:cNvPr>
          <p:cNvSpPr txBox="1"/>
          <p:nvPr/>
        </p:nvSpPr>
        <p:spPr>
          <a:xfrm>
            <a:off x="166254" y="207744"/>
            <a:ext cx="7451948" cy="461665"/>
          </a:xfrm>
          <a:prstGeom prst="rect">
            <a:avLst/>
          </a:prstGeom>
          <a:noFill/>
        </p:spPr>
        <p:txBody>
          <a:bodyPr wrap="square">
            <a:spAutoFit/>
          </a:bodyPr>
          <a:lstStyle/>
          <a:p>
            <a:r>
              <a:rPr lang="en-US" sz="2400" dirty="0">
                <a:latin typeface="+mj-lt"/>
              </a:rPr>
              <a:t>High Demand Careers of Data Science vs Salary (US $)</a:t>
            </a:r>
            <a:endParaRPr lang="en-AU" sz="2400" dirty="0">
              <a:latin typeface="+mj-lt"/>
            </a:endParaRPr>
          </a:p>
        </p:txBody>
      </p:sp>
      <p:cxnSp>
        <p:nvCxnSpPr>
          <p:cNvPr id="7" name="Straight Connector 6">
            <a:extLst>
              <a:ext uri="{FF2B5EF4-FFF2-40B4-BE49-F238E27FC236}">
                <a16:creationId xmlns:a16="http://schemas.microsoft.com/office/drawing/2014/main" id="{96694E02-06E5-84F3-72D9-8F6DC78C604B}"/>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pic>
        <p:nvPicPr>
          <p:cNvPr id="9" name="Picture 8">
            <a:extLst>
              <a:ext uri="{FF2B5EF4-FFF2-40B4-BE49-F238E27FC236}">
                <a16:creationId xmlns:a16="http://schemas.microsoft.com/office/drawing/2014/main" id="{E3C69628-2C46-2E09-2BE4-86518B8CE8F8}"/>
              </a:ext>
            </a:extLst>
          </p:cNvPr>
          <p:cNvPicPr>
            <a:picLocks noChangeAspect="1"/>
          </p:cNvPicPr>
          <p:nvPr/>
        </p:nvPicPr>
        <p:blipFill>
          <a:blip r:embed="rId2"/>
          <a:stretch>
            <a:fillRect/>
          </a:stretch>
        </p:blipFill>
        <p:spPr>
          <a:xfrm>
            <a:off x="369898" y="880238"/>
            <a:ext cx="6919233" cy="3509274"/>
          </a:xfrm>
          <a:prstGeom prst="rect">
            <a:avLst/>
          </a:prstGeom>
          <a:effectLst>
            <a:outerShdw blurRad="63500" sx="102000" sy="102000" algn="ctr" rotWithShape="0">
              <a:prstClr val="black">
                <a:alpha val="40000"/>
              </a:prstClr>
            </a:outerShdw>
          </a:effectLst>
        </p:spPr>
      </p:pic>
      <p:sp>
        <p:nvSpPr>
          <p:cNvPr id="11" name="TextBox 10">
            <a:extLst>
              <a:ext uri="{FF2B5EF4-FFF2-40B4-BE49-F238E27FC236}">
                <a16:creationId xmlns:a16="http://schemas.microsoft.com/office/drawing/2014/main" id="{1E928319-CE56-0A2F-E4E3-364E5AA920AF}"/>
              </a:ext>
            </a:extLst>
          </p:cNvPr>
          <p:cNvSpPr txBox="1"/>
          <p:nvPr/>
        </p:nvSpPr>
        <p:spPr>
          <a:xfrm>
            <a:off x="269838" y="4420384"/>
            <a:ext cx="11434618" cy="2031325"/>
          </a:xfrm>
          <a:prstGeom prst="rect">
            <a:avLst/>
          </a:prstGeom>
          <a:noFill/>
        </p:spPr>
        <p:txBody>
          <a:bodyPr wrap="square">
            <a:spAutoFit/>
          </a:bodyPr>
          <a:lstStyle/>
          <a:p>
            <a:pPr marL="285750" indent="-285750">
              <a:buFont typeface="Wingdings" panose="05000000000000000000" pitchFamily="2" charset="2"/>
              <a:buChar char="§"/>
            </a:pPr>
            <a:r>
              <a:rPr lang="en-US" dirty="0"/>
              <a:t>The data reveals that the data engineer role is the most in-demand position within the data science field, followed by data scientist, data analyst, and machine learning engineer. Despite their high demand, these positions rank within the bottom 3 in terms of salary among the top 10 sought-after jobs in data science. Conversely, the machine learning engineer position, which ranks fourth in terms of demand, boasts the highest salary compared to these positions.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 The Data Analyst profession is ranked as the lowest in terms of salary among the top 10 data science careers. However, it holds the 3rd position in terms of high demand for jobs in this field. </a:t>
            </a:r>
          </a:p>
        </p:txBody>
      </p:sp>
      <p:sp>
        <p:nvSpPr>
          <p:cNvPr id="12" name="Rectangle 11">
            <a:extLst>
              <a:ext uri="{FF2B5EF4-FFF2-40B4-BE49-F238E27FC236}">
                <a16:creationId xmlns:a16="http://schemas.microsoft.com/office/drawing/2014/main" id="{0E879C27-CB31-3109-2212-BA4E0E6758A5}"/>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3220736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22AADC-44F7-EC3B-30AE-F3588CD7ED72}"/>
              </a:ext>
            </a:extLst>
          </p:cNvPr>
          <p:cNvPicPr>
            <a:picLocks noChangeAspect="1"/>
          </p:cNvPicPr>
          <p:nvPr/>
        </p:nvPicPr>
        <p:blipFill>
          <a:blip r:embed="rId2"/>
          <a:stretch>
            <a:fillRect/>
          </a:stretch>
        </p:blipFill>
        <p:spPr>
          <a:xfrm>
            <a:off x="450587" y="1317191"/>
            <a:ext cx="5461777" cy="2530759"/>
          </a:xfrm>
          <a:prstGeom prst="rect">
            <a:avLst/>
          </a:prstGeom>
        </p:spPr>
      </p:pic>
      <p:sp>
        <p:nvSpPr>
          <p:cNvPr id="6" name="TextBox 5">
            <a:extLst>
              <a:ext uri="{FF2B5EF4-FFF2-40B4-BE49-F238E27FC236}">
                <a16:creationId xmlns:a16="http://schemas.microsoft.com/office/drawing/2014/main" id="{CDE04729-4A03-B970-2A74-24D1A9A9E692}"/>
              </a:ext>
            </a:extLst>
          </p:cNvPr>
          <p:cNvSpPr txBox="1"/>
          <p:nvPr/>
        </p:nvSpPr>
        <p:spPr>
          <a:xfrm>
            <a:off x="269838" y="192570"/>
            <a:ext cx="7451948" cy="461665"/>
          </a:xfrm>
          <a:prstGeom prst="rect">
            <a:avLst/>
          </a:prstGeom>
          <a:noFill/>
        </p:spPr>
        <p:txBody>
          <a:bodyPr wrap="square">
            <a:spAutoFit/>
          </a:bodyPr>
          <a:lstStyle/>
          <a:p>
            <a:r>
              <a:rPr lang="en-US" sz="2400" dirty="0">
                <a:latin typeface="+mj-lt"/>
              </a:rPr>
              <a:t>Highest Paying Jobs in Data Science Careers (US $)</a:t>
            </a:r>
            <a:endParaRPr lang="en-AU" sz="2400" dirty="0">
              <a:latin typeface="+mj-lt"/>
            </a:endParaRPr>
          </a:p>
        </p:txBody>
      </p:sp>
      <p:cxnSp>
        <p:nvCxnSpPr>
          <p:cNvPr id="7" name="Straight Connector 6">
            <a:extLst>
              <a:ext uri="{FF2B5EF4-FFF2-40B4-BE49-F238E27FC236}">
                <a16:creationId xmlns:a16="http://schemas.microsoft.com/office/drawing/2014/main" id="{FF72D739-BA12-2166-372D-AFC5DE90FD7F}"/>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pic>
        <p:nvPicPr>
          <p:cNvPr id="9" name="Picture 8">
            <a:extLst>
              <a:ext uri="{FF2B5EF4-FFF2-40B4-BE49-F238E27FC236}">
                <a16:creationId xmlns:a16="http://schemas.microsoft.com/office/drawing/2014/main" id="{1CA76115-2B47-FFCC-85C2-088B1BE2F885}"/>
              </a:ext>
            </a:extLst>
          </p:cNvPr>
          <p:cNvPicPr>
            <a:picLocks noChangeAspect="1"/>
          </p:cNvPicPr>
          <p:nvPr/>
        </p:nvPicPr>
        <p:blipFill>
          <a:blip r:embed="rId3"/>
          <a:stretch>
            <a:fillRect/>
          </a:stretch>
        </p:blipFill>
        <p:spPr>
          <a:xfrm>
            <a:off x="6096000" y="1021152"/>
            <a:ext cx="5461778" cy="4414870"/>
          </a:xfrm>
          <a:prstGeom prst="rect">
            <a:avLst/>
          </a:prstGeom>
        </p:spPr>
      </p:pic>
      <p:sp>
        <p:nvSpPr>
          <p:cNvPr id="11" name="TextBox 10">
            <a:extLst>
              <a:ext uri="{FF2B5EF4-FFF2-40B4-BE49-F238E27FC236}">
                <a16:creationId xmlns:a16="http://schemas.microsoft.com/office/drawing/2014/main" id="{D4156D10-0992-C728-5389-F01858CDD6B7}"/>
              </a:ext>
            </a:extLst>
          </p:cNvPr>
          <p:cNvSpPr txBox="1"/>
          <p:nvPr/>
        </p:nvSpPr>
        <p:spPr>
          <a:xfrm>
            <a:off x="269838" y="4075026"/>
            <a:ext cx="5642526" cy="1477328"/>
          </a:xfrm>
          <a:prstGeom prst="rect">
            <a:avLst/>
          </a:prstGeom>
          <a:noFill/>
        </p:spPr>
        <p:txBody>
          <a:bodyPr wrap="square">
            <a:spAutoFit/>
          </a:bodyPr>
          <a:lstStyle/>
          <a:p>
            <a:pPr marL="285750" indent="-285750" algn="just">
              <a:buFont typeface="Wingdings" panose="05000000000000000000" pitchFamily="2" charset="2"/>
              <a:buChar char="§"/>
            </a:pPr>
            <a:r>
              <a:rPr lang="en-US" dirty="0"/>
              <a:t>The report highlights that data architects, data engineers, and machine learning engineers are among the top high-paying jobs in the field of data science careers . Although it is worth noting, that the data reveals a singular count for each result.</a:t>
            </a:r>
          </a:p>
        </p:txBody>
      </p:sp>
      <p:sp>
        <p:nvSpPr>
          <p:cNvPr id="13" name="TextBox 12">
            <a:extLst>
              <a:ext uri="{FF2B5EF4-FFF2-40B4-BE49-F238E27FC236}">
                <a16:creationId xmlns:a16="http://schemas.microsoft.com/office/drawing/2014/main" id="{A94EF34A-D852-6CF0-2889-3ACFA1603F78}"/>
              </a:ext>
            </a:extLst>
          </p:cNvPr>
          <p:cNvSpPr txBox="1"/>
          <p:nvPr/>
        </p:nvSpPr>
        <p:spPr>
          <a:xfrm>
            <a:off x="269838" y="5483012"/>
            <a:ext cx="11524998" cy="1200329"/>
          </a:xfrm>
          <a:prstGeom prst="rect">
            <a:avLst/>
          </a:prstGeom>
          <a:noFill/>
        </p:spPr>
        <p:txBody>
          <a:bodyPr wrap="square">
            <a:spAutoFit/>
          </a:bodyPr>
          <a:lstStyle/>
          <a:p>
            <a:pPr marL="285750" indent="-285750" algn="just">
              <a:buFont typeface="Wingdings" panose="05000000000000000000" pitchFamily="2" charset="2"/>
              <a:buChar char="§"/>
            </a:pPr>
            <a:r>
              <a:rPr lang="en-US" dirty="0"/>
              <a:t>The role of Data Science Manager demonstrates the highest count among the top-paying positions within the Data Science field, while ranking 8th in terms of highest salary. </a:t>
            </a:r>
          </a:p>
          <a:p>
            <a:pPr marL="285750" indent="-285750" algn="just">
              <a:buFont typeface="Wingdings" panose="05000000000000000000" pitchFamily="2" charset="2"/>
              <a:buChar char="§"/>
            </a:pPr>
            <a:r>
              <a:rPr lang="en-US" dirty="0"/>
              <a:t>Additionally, the Director of Data Science is another top-paying position, coming in second in terms of employee count and sixth in terms of salary.</a:t>
            </a:r>
          </a:p>
        </p:txBody>
      </p:sp>
      <p:sp>
        <p:nvSpPr>
          <p:cNvPr id="14" name="Rectangle 13">
            <a:extLst>
              <a:ext uri="{FF2B5EF4-FFF2-40B4-BE49-F238E27FC236}">
                <a16:creationId xmlns:a16="http://schemas.microsoft.com/office/drawing/2014/main" id="{9CD08FB1-D746-3DB3-BF2D-C67E923CD30D}"/>
              </a:ext>
            </a:extLst>
          </p:cNvPr>
          <p:cNvSpPr/>
          <p:nvPr/>
        </p:nvSpPr>
        <p:spPr>
          <a:xfrm>
            <a:off x="9840027" y="6443898"/>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4013311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6361C13-F092-F29E-EBA0-06EBB28F303F}"/>
              </a:ext>
            </a:extLst>
          </p:cNvPr>
          <p:cNvSpPr txBox="1"/>
          <p:nvPr/>
        </p:nvSpPr>
        <p:spPr>
          <a:xfrm>
            <a:off x="269838" y="192570"/>
            <a:ext cx="7451948" cy="461665"/>
          </a:xfrm>
          <a:prstGeom prst="rect">
            <a:avLst/>
          </a:prstGeom>
          <a:noFill/>
        </p:spPr>
        <p:txBody>
          <a:bodyPr wrap="square">
            <a:spAutoFit/>
          </a:bodyPr>
          <a:lstStyle/>
          <a:p>
            <a:r>
              <a:rPr lang="en-US" sz="2400" dirty="0">
                <a:latin typeface="+mj-lt"/>
              </a:rPr>
              <a:t>Is Data Science a good career option?</a:t>
            </a:r>
            <a:endParaRPr lang="en-AU" sz="2400" dirty="0">
              <a:latin typeface="+mj-lt"/>
            </a:endParaRPr>
          </a:p>
        </p:txBody>
      </p:sp>
      <p:cxnSp>
        <p:nvCxnSpPr>
          <p:cNvPr id="7" name="Straight Connector 6">
            <a:extLst>
              <a:ext uri="{FF2B5EF4-FFF2-40B4-BE49-F238E27FC236}">
                <a16:creationId xmlns:a16="http://schemas.microsoft.com/office/drawing/2014/main" id="{4EE187D7-5EA7-C41C-61A4-D9C89A85F491}"/>
              </a:ext>
            </a:extLst>
          </p:cNvPr>
          <p:cNvCxnSpPr/>
          <p:nvPr/>
        </p:nvCxnSpPr>
        <p:spPr>
          <a:xfrm>
            <a:off x="269838" y="774823"/>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9" name="TextBox 8">
            <a:extLst>
              <a:ext uri="{FF2B5EF4-FFF2-40B4-BE49-F238E27FC236}">
                <a16:creationId xmlns:a16="http://schemas.microsoft.com/office/drawing/2014/main" id="{FC4B6F45-FCAE-3EF0-BE01-E66A91B62CC2}"/>
              </a:ext>
            </a:extLst>
          </p:cNvPr>
          <p:cNvSpPr txBox="1"/>
          <p:nvPr/>
        </p:nvSpPr>
        <p:spPr>
          <a:xfrm>
            <a:off x="880429" y="1295128"/>
            <a:ext cx="9871689" cy="4093428"/>
          </a:xfrm>
          <a:prstGeom prst="rect">
            <a:avLst/>
          </a:prstGeom>
          <a:noFill/>
        </p:spPr>
        <p:txBody>
          <a:bodyPr wrap="square">
            <a:spAutoFit/>
          </a:bodyPr>
          <a:lstStyle/>
          <a:p>
            <a:pPr marL="285750" indent="-285750" algn="just">
              <a:buFont typeface="Wingdings" panose="05000000000000000000" pitchFamily="2" charset="2"/>
              <a:buChar char="ü"/>
            </a:pPr>
            <a:r>
              <a:rPr lang="en-AU" sz="2000" dirty="0"/>
              <a:t>Data science is a promising career choice with numerous job opportunities due to its growing popularity since 2020. </a:t>
            </a:r>
          </a:p>
          <a:p>
            <a:pPr algn="just"/>
            <a:endParaRPr lang="en-AU" sz="2000" dirty="0"/>
          </a:p>
          <a:p>
            <a:pPr marL="285750" indent="-285750" algn="just">
              <a:buFont typeface="Wingdings" panose="05000000000000000000" pitchFamily="2" charset="2"/>
              <a:buChar char="ü"/>
            </a:pPr>
            <a:r>
              <a:rPr lang="en-AU" sz="2000" dirty="0"/>
              <a:t>Data science provides various job opportunities, including data analyst, machine learning engineer, business intelligence analyst and etc, enabling people to choose a career that matches their skills and preferences. </a:t>
            </a:r>
          </a:p>
          <a:p>
            <a:pPr algn="just"/>
            <a:endParaRPr lang="en-AU" sz="2000" dirty="0"/>
          </a:p>
          <a:p>
            <a:pPr marL="285750" indent="-285750" algn="just">
              <a:buFont typeface="Wingdings" panose="05000000000000000000" pitchFamily="2" charset="2"/>
              <a:buChar char="ü"/>
            </a:pPr>
            <a:r>
              <a:rPr lang="en-AU" sz="2000" dirty="0"/>
              <a:t>Data science careers are versatile and can be found in various industries with different specialisations.</a:t>
            </a:r>
          </a:p>
          <a:p>
            <a:pPr algn="just"/>
            <a:endParaRPr lang="en-AU" sz="2000" dirty="0"/>
          </a:p>
          <a:p>
            <a:pPr marL="285750" indent="-285750" algn="just">
              <a:buFont typeface="Wingdings" panose="05000000000000000000" pitchFamily="2" charset="2"/>
              <a:buChar char="ü"/>
            </a:pPr>
            <a:r>
              <a:rPr lang="en-AU" sz="2000" dirty="0"/>
              <a:t> Data science career is a flexible option for both remote and non-remote work arrangements. This career path is attractive to those who want work-life balance or remote work options due to its flexibility. </a:t>
            </a:r>
          </a:p>
        </p:txBody>
      </p:sp>
      <p:sp>
        <p:nvSpPr>
          <p:cNvPr id="10" name="Rectangle 9">
            <a:extLst>
              <a:ext uri="{FF2B5EF4-FFF2-40B4-BE49-F238E27FC236}">
                <a16:creationId xmlns:a16="http://schemas.microsoft.com/office/drawing/2014/main" id="{0E2097A5-4EC0-337B-4308-6EF91316308A}"/>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3872986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0"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pic>
        <p:nvPicPr>
          <p:cNvPr id="8" name="Picture 7">
            <a:extLst>
              <a:ext uri="{FF2B5EF4-FFF2-40B4-BE49-F238E27FC236}">
                <a16:creationId xmlns:a16="http://schemas.microsoft.com/office/drawing/2014/main" id="{F4B0AC7D-2D95-F960-0F9D-D7B645CB3B31}"/>
              </a:ext>
            </a:extLst>
          </p:cNvPr>
          <p:cNvPicPr>
            <a:picLocks noChangeAspect="1"/>
          </p:cNvPicPr>
          <p:nvPr/>
        </p:nvPicPr>
        <p:blipFill rotWithShape="1">
          <a:blip r:embed="rId7">
            <a:alphaModFix/>
            <a:extLst>
              <a:ext uri="{28A0092B-C50C-407E-A947-70E740481C1C}">
                <a14:useLocalDpi xmlns:a14="http://schemas.microsoft.com/office/drawing/2010/main" val="0"/>
              </a:ext>
            </a:extLst>
          </a:blip>
          <a:srcRect l="-345" r="40505"/>
          <a:stretch/>
        </p:blipFill>
        <p:spPr>
          <a:xfrm>
            <a:off x="108740" y="78931"/>
            <a:ext cx="5878521" cy="6647220"/>
          </a:xfrm>
          <a:prstGeom prst="rect">
            <a:avLst/>
          </a:prstGeom>
        </p:spPr>
      </p:pic>
      <p:sp>
        <p:nvSpPr>
          <p:cNvPr id="9" name="Rectangle 8">
            <a:extLst>
              <a:ext uri="{FF2B5EF4-FFF2-40B4-BE49-F238E27FC236}">
                <a16:creationId xmlns:a16="http://schemas.microsoft.com/office/drawing/2014/main" id="{46B9DDB3-569D-629C-C106-589033BD03E3}"/>
              </a:ext>
            </a:extLst>
          </p:cNvPr>
          <p:cNvSpPr/>
          <p:nvPr/>
        </p:nvSpPr>
        <p:spPr>
          <a:xfrm>
            <a:off x="6544388" y="867152"/>
            <a:ext cx="3916838" cy="523220"/>
          </a:xfrm>
          <a:prstGeom prst="rect">
            <a:avLst/>
          </a:prstGeom>
          <a:noFill/>
        </p:spPr>
        <p:txBody>
          <a:bodyPr wrap="square" lIns="91440" tIns="45720" rIns="91440" bIns="45720">
            <a:spAutoFit/>
          </a:bodyPr>
          <a:lstStyle/>
          <a:p>
            <a:pPr marL="457200" indent="-457200" algn="ctr">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Data Science Careers?</a:t>
            </a:r>
          </a:p>
        </p:txBody>
      </p:sp>
      <p:sp>
        <p:nvSpPr>
          <p:cNvPr id="10" name="Rectangle 9">
            <a:extLst>
              <a:ext uri="{FF2B5EF4-FFF2-40B4-BE49-F238E27FC236}">
                <a16:creationId xmlns:a16="http://schemas.microsoft.com/office/drawing/2014/main" id="{63F8FE06-4963-AEC5-D90C-30B8641ACBE4}"/>
              </a:ext>
            </a:extLst>
          </p:cNvPr>
          <p:cNvSpPr/>
          <p:nvPr/>
        </p:nvSpPr>
        <p:spPr>
          <a:xfrm>
            <a:off x="6636752" y="2497640"/>
            <a:ext cx="3245150" cy="523220"/>
          </a:xfrm>
          <a:prstGeom prst="rect">
            <a:avLst/>
          </a:prstGeom>
          <a:noFill/>
        </p:spPr>
        <p:txBody>
          <a:bodyPr wrap="square" lIns="91440" tIns="45720" rIns="91440" bIns="45720">
            <a:spAutoFit/>
          </a:bodyPr>
          <a:lstStyle/>
          <a:p>
            <a:pPr marL="457200" indent="-457200" algn="ctr">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High Paying Jobs?</a:t>
            </a:r>
          </a:p>
        </p:txBody>
      </p:sp>
      <p:sp>
        <p:nvSpPr>
          <p:cNvPr id="11" name="Rectangle 10">
            <a:extLst>
              <a:ext uri="{FF2B5EF4-FFF2-40B4-BE49-F238E27FC236}">
                <a16:creationId xmlns:a16="http://schemas.microsoft.com/office/drawing/2014/main" id="{E3275BD0-F6F2-CF48-49BF-A39C65795984}"/>
              </a:ext>
            </a:extLst>
          </p:cNvPr>
          <p:cNvSpPr/>
          <p:nvPr/>
        </p:nvSpPr>
        <p:spPr>
          <a:xfrm>
            <a:off x="6739033" y="4066645"/>
            <a:ext cx="4685879" cy="523220"/>
          </a:xfrm>
          <a:prstGeom prst="rect">
            <a:avLst/>
          </a:prstGeom>
          <a:noFill/>
        </p:spPr>
        <p:txBody>
          <a:bodyPr wrap="square" lIns="91440" tIns="45720" rIns="91440" bIns="45720">
            <a:spAutoFit/>
          </a:bodyPr>
          <a:lstStyle/>
          <a:p>
            <a:pPr marL="457200" indent="-457200">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Job Flexibility?</a:t>
            </a:r>
          </a:p>
        </p:txBody>
      </p:sp>
      <p:sp>
        <p:nvSpPr>
          <p:cNvPr id="13" name="Rectangle 12">
            <a:extLst>
              <a:ext uri="{FF2B5EF4-FFF2-40B4-BE49-F238E27FC236}">
                <a16:creationId xmlns:a16="http://schemas.microsoft.com/office/drawing/2014/main" id="{82D0AD10-66B4-6DED-F5EB-8A7EDF9058A0}"/>
              </a:ext>
            </a:extLst>
          </p:cNvPr>
          <p:cNvSpPr/>
          <p:nvPr/>
        </p:nvSpPr>
        <p:spPr>
          <a:xfrm>
            <a:off x="6545769" y="3246648"/>
            <a:ext cx="3245150" cy="523220"/>
          </a:xfrm>
          <a:prstGeom prst="rect">
            <a:avLst/>
          </a:prstGeom>
          <a:noFill/>
        </p:spPr>
        <p:txBody>
          <a:bodyPr wrap="square" lIns="91440" tIns="45720" rIns="91440" bIns="45720">
            <a:spAutoFit/>
          </a:bodyPr>
          <a:lstStyle/>
          <a:p>
            <a:pPr marL="457200" indent="-457200" algn="ctr">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Average Salaries?</a:t>
            </a:r>
          </a:p>
        </p:txBody>
      </p:sp>
      <p:sp>
        <p:nvSpPr>
          <p:cNvPr id="14" name="Rectangle 13">
            <a:extLst>
              <a:ext uri="{FF2B5EF4-FFF2-40B4-BE49-F238E27FC236}">
                <a16:creationId xmlns:a16="http://schemas.microsoft.com/office/drawing/2014/main" id="{DA8ADDDD-84A1-08C7-E69A-3736D45EF7CB}"/>
              </a:ext>
            </a:extLst>
          </p:cNvPr>
          <p:cNvSpPr/>
          <p:nvPr/>
        </p:nvSpPr>
        <p:spPr>
          <a:xfrm>
            <a:off x="6636752" y="1677643"/>
            <a:ext cx="5099677" cy="523220"/>
          </a:xfrm>
          <a:prstGeom prst="rect">
            <a:avLst/>
          </a:prstGeom>
          <a:noFill/>
        </p:spPr>
        <p:txBody>
          <a:bodyPr wrap="square" lIns="91440" tIns="45720" rIns="91440" bIns="45720">
            <a:spAutoFit/>
          </a:bodyPr>
          <a:lstStyle/>
          <a:p>
            <a:pPr marL="457200" indent="-457200">
              <a:buFont typeface="Wingdings" panose="05000000000000000000" pitchFamily="2" charset="2"/>
              <a:buChar char="§"/>
            </a:pPr>
            <a:r>
              <a:rPr lang="en-US" sz="2800" dirty="0">
                <a:ln w="0"/>
                <a:effectLst>
                  <a:outerShdw blurRad="38100" dist="19050" dir="2700000" algn="tl" rotWithShape="0">
                    <a:schemeClr val="dk1">
                      <a:alpha val="40000"/>
                    </a:schemeClr>
                  </a:outerShdw>
                </a:effectLst>
              </a:rPr>
              <a:t>High demand role?</a:t>
            </a:r>
          </a:p>
        </p:txBody>
      </p:sp>
      <p:sp>
        <p:nvSpPr>
          <p:cNvPr id="15" name="Rectangle 14">
            <a:extLst>
              <a:ext uri="{FF2B5EF4-FFF2-40B4-BE49-F238E27FC236}">
                <a16:creationId xmlns:a16="http://schemas.microsoft.com/office/drawing/2014/main" id="{23EB0A19-43A9-F426-9610-DD2CD1A994DE}"/>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1D7EFD-81B1-F8F3-BDA6-56EF522D3E7C}"/>
              </a:ext>
            </a:extLst>
          </p:cNvPr>
          <p:cNvSpPr txBox="1"/>
          <p:nvPr/>
        </p:nvSpPr>
        <p:spPr>
          <a:xfrm>
            <a:off x="701178" y="1057271"/>
            <a:ext cx="6780362" cy="646331"/>
          </a:xfrm>
          <a:prstGeom prst="rect">
            <a:avLst/>
          </a:prstGeom>
          <a:noFill/>
        </p:spPr>
        <p:txBody>
          <a:bodyPr wrap="square">
            <a:spAutoFit/>
          </a:bodyPr>
          <a:lstStyle/>
          <a:p>
            <a:r>
              <a:rPr lang="en-AU" dirty="0"/>
              <a:t>LINK </a:t>
            </a:r>
            <a:r>
              <a:rPr lang="en-AU" dirty="0">
                <a:sym typeface="Wingdings" panose="05000000000000000000" pitchFamily="2" charset="2"/>
              </a:rPr>
              <a:t>:</a:t>
            </a:r>
          </a:p>
          <a:p>
            <a:r>
              <a:rPr lang="en-AU" dirty="0"/>
              <a:t>https://www.kaggle.com/datasets/ruchi798/data-science-job-salaries</a:t>
            </a:r>
          </a:p>
        </p:txBody>
      </p:sp>
      <p:pic>
        <p:nvPicPr>
          <p:cNvPr id="6" name="Picture 5">
            <a:extLst>
              <a:ext uri="{FF2B5EF4-FFF2-40B4-BE49-F238E27FC236}">
                <a16:creationId xmlns:a16="http://schemas.microsoft.com/office/drawing/2014/main" id="{465FB982-9A72-D096-5486-AE55823D839B}"/>
              </a:ext>
            </a:extLst>
          </p:cNvPr>
          <p:cNvPicPr>
            <a:picLocks noChangeAspect="1"/>
          </p:cNvPicPr>
          <p:nvPr/>
        </p:nvPicPr>
        <p:blipFill>
          <a:blip r:embed="rId3"/>
          <a:stretch>
            <a:fillRect/>
          </a:stretch>
        </p:blipFill>
        <p:spPr>
          <a:xfrm>
            <a:off x="1998439" y="1829736"/>
            <a:ext cx="6780363" cy="3777571"/>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2E1E98A5-B5F9-5D5F-04F9-880C1C641DFB}"/>
              </a:ext>
            </a:extLst>
          </p:cNvPr>
          <p:cNvSpPr txBox="1"/>
          <p:nvPr/>
        </p:nvSpPr>
        <p:spPr>
          <a:xfrm>
            <a:off x="553309" y="5733441"/>
            <a:ext cx="6780362" cy="646331"/>
          </a:xfrm>
          <a:prstGeom prst="rect">
            <a:avLst/>
          </a:prstGeom>
          <a:noFill/>
        </p:spPr>
        <p:txBody>
          <a:bodyPr wrap="square">
            <a:spAutoFit/>
          </a:bodyPr>
          <a:lstStyle/>
          <a:p>
            <a:pPr marL="285750" indent="-285750">
              <a:buFontTx/>
              <a:buChar char="-"/>
            </a:pPr>
            <a:r>
              <a:rPr lang="en-US" dirty="0"/>
              <a:t>Have analyzed 4134 Kaggle records for review across the globe.</a:t>
            </a:r>
          </a:p>
          <a:p>
            <a:pPr marL="285750" indent="-285750">
              <a:buFontTx/>
              <a:buChar char="-"/>
            </a:pPr>
            <a:r>
              <a:rPr lang="en-US" dirty="0"/>
              <a:t>The salary is based on US Dollar ($).</a:t>
            </a:r>
          </a:p>
        </p:txBody>
      </p:sp>
      <p:sp>
        <p:nvSpPr>
          <p:cNvPr id="8" name="Title 1">
            <a:extLst>
              <a:ext uri="{FF2B5EF4-FFF2-40B4-BE49-F238E27FC236}">
                <a16:creationId xmlns:a16="http://schemas.microsoft.com/office/drawing/2014/main" id="{B7BA8803-A756-FED1-9580-B1F8DC417F97}"/>
              </a:ext>
            </a:extLst>
          </p:cNvPr>
          <p:cNvSpPr>
            <a:spLocks noGrp="1"/>
          </p:cNvSpPr>
          <p:nvPr>
            <p:ph type="title"/>
          </p:nvPr>
        </p:nvSpPr>
        <p:spPr>
          <a:xfrm>
            <a:off x="211739" y="259914"/>
            <a:ext cx="10353762" cy="489527"/>
          </a:xfrm>
        </p:spPr>
        <p:txBody>
          <a:bodyPr>
            <a:noAutofit/>
          </a:bodyPr>
          <a:lstStyle/>
          <a:p>
            <a:pPr algn="l" defTabSz="360000"/>
            <a:r>
              <a:rPr lang="en-US" sz="2400" dirty="0">
                <a:solidFill>
                  <a:schemeClr val="tx1"/>
                </a:solidFill>
              </a:rPr>
              <a:t>Data Source</a:t>
            </a:r>
            <a:endParaRPr lang="en-AU" sz="2400" dirty="0">
              <a:solidFill>
                <a:schemeClr val="tx1"/>
              </a:solidFill>
            </a:endParaRPr>
          </a:p>
        </p:txBody>
      </p:sp>
      <p:cxnSp>
        <p:nvCxnSpPr>
          <p:cNvPr id="13" name="Straight Connector 12">
            <a:extLst>
              <a:ext uri="{FF2B5EF4-FFF2-40B4-BE49-F238E27FC236}">
                <a16:creationId xmlns:a16="http://schemas.microsoft.com/office/drawing/2014/main" id="{262B9094-E95D-B33C-C378-2C7A8178FA77}"/>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2" name="Rectangle 1">
            <a:extLst>
              <a:ext uri="{FF2B5EF4-FFF2-40B4-BE49-F238E27FC236}">
                <a16:creationId xmlns:a16="http://schemas.microsoft.com/office/drawing/2014/main" id="{D8E27772-3888-ADD2-63A1-484BECC73EF2}"/>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4109898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BB122B-EAF7-8AD4-1910-7F8FE43974BC}"/>
              </a:ext>
            </a:extLst>
          </p:cNvPr>
          <p:cNvPicPr>
            <a:picLocks noChangeAspect="1"/>
          </p:cNvPicPr>
          <p:nvPr/>
        </p:nvPicPr>
        <p:blipFill rotWithShape="1">
          <a:blip r:embed="rId3"/>
          <a:srcRect l="-245" t="1578" r="245" b="887"/>
          <a:stretch/>
        </p:blipFill>
        <p:spPr>
          <a:xfrm>
            <a:off x="498158" y="1805202"/>
            <a:ext cx="6019306" cy="3247595"/>
          </a:xfrm>
          <a:prstGeom prst="rect">
            <a:avLst/>
          </a:prstGeom>
          <a:effectLst>
            <a:outerShdw blurRad="63500" sx="102000" sy="102000" algn="ctr" rotWithShape="0">
              <a:prstClr val="black">
                <a:alpha val="40000"/>
              </a:prstClr>
            </a:outerShdw>
          </a:effectLst>
        </p:spPr>
      </p:pic>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6760412" y="2526974"/>
            <a:ext cx="4784437" cy="1804049"/>
          </a:xfrm>
        </p:spPr>
        <p:txBody>
          <a:bodyPr>
            <a:normAutofit/>
          </a:bodyPr>
          <a:lstStyle/>
          <a:p>
            <a:pPr marL="36900" indent="0">
              <a:buNone/>
            </a:pPr>
            <a:r>
              <a:rPr lang="en-AU" sz="2000" dirty="0"/>
              <a:t>- “</a:t>
            </a:r>
            <a:r>
              <a:rPr lang="en-AU" sz="2000" dirty="0" err="1"/>
              <a:t>mongodb</a:t>
            </a:r>
            <a:r>
              <a:rPr lang="en-AU" sz="2000" dirty="0"/>
              <a:t>”’ database used</a:t>
            </a:r>
          </a:p>
          <a:p>
            <a:pPr marL="36900" indent="0">
              <a:buNone/>
            </a:pPr>
            <a:r>
              <a:rPr lang="en-US" sz="2000" dirty="0"/>
              <a:t>- created “webapi”</a:t>
            </a:r>
          </a:p>
          <a:p>
            <a:pPr marL="36900" indent="0">
              <a:buNone/>
            </a:pPr>
            <a:r>
              <a:rPr lang="en-US" sz="2000" dirty="0"/>
              <a:t>- used “flask” in generating ($) salaries</a:t>
            </a:r>
          </a:p>
        </p:txBody>
      </p:sp>
      <p:cxnSp>
        <p:nvCxnSpPr>
          <p:cNvPr id="8" name="Straight Connector 7">
            <a:extLst>
              <a:ext uri="{FF2B5EF4-FFF2-40B4-BE49-F238E27FC236}">
                <a16:creationId xmlns:a16="http://schemas.microsoft.com/office/drawing/2014/main" id="{6ACD4B24-F7EB-88B8-2BD1-C334E9488666}"/>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1" name="Title 1">
            <a:extLst>
              <a:ext uri="{FF2B5EF4-FFF2-40B4-BE49-F238E27FC236}">
                <a16:creationId xmlns:a16="http://schemas.microsoft.com/office/drawing/2014/main" id="{F6657AF8-0B03-93D3-FB28-D664884D0EEA}"/>
              </a:ext>
            </a:extLst>
          </p:cNvPr>
          <p:cNvSpPr>
            <a:spLocks noGrp="1"/>
          </p:cNvSpPr>
          <p:nvPr>
            <p:ph type="title"/>
          </p:nvPr>
        </p:nvSpPr>
        <p:spPr>
          <a:xfrm>
            <a:off x="341745" y="315506"/>
            <a:ext cx="10353762" cy="489527"/>
          </a:xfrm>
        </p:spPr>
        <p:txBody>
          <a:bodyPr>
            <a:noAutofit/>
          </a:bodyPr>
          <a:lstStyle/>
          <a:p>
            <a:pPr algn="l" defTabSz="360000"/>
            <a:r>
              <a:rPr lang="en-US" sz="2400" dirty="0">
                <a:solidFill>
                  <a:schemeClr val="tx1"/>
                </a:solidFill>
              </a:rPr>
              <a:t>webapi</a:t>
            </a:r>
            <a:endParaRPr lang="en-AU" sz="2400" dirty="0">
              <a:solidFill>
                <a:schemeClr val="tx1"/>
              </a:solidFill>
            </a:endParaRPr>
          </a:p>
        </p:txBody>
      </p:sp>
      <p:sp>
        <p:nvSpPr>
          <p:cNvPr id="2" name="Rectangle 1">
            <a:extLst>
              <a:ext uri="{FF2B5EF4-FFF2-40B4-BE49-F238E27FC236}">
                <a16:creationId xmlns:a16="http://schemas.microsoft.com/office/drawing/2014/main" id="{C7A8D4E3-27F5-38F6-7B89-5C2409A58A8B}"/>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2798607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341140" y="1052669"/>
            <a:ext cx="6955587" cy="579671"/>
          </a:xfrm>
        </p:spPr>
        <p:txBody>
          <a:bodyPr>
            <a:normAutofit/>
          </a:bodyPr>
          <a:lstStyle/>
          <a:p>
            <a:pPr marL="36900" indent="0">
              <a:buNone/>
            </a:pPr>
            <a:r>
              <a:rPr lang="en-US" sz="2000" dirty="0"/>
              <a:t>Link : http://127.0.0.1:5000/api/v1/resources/salaries/all</a:t>
            </a:r>
          </a:p>
        </p:txBody>
      </p:sp>
      <p:pic>
        <p:nvPicPr>
          <p:cNvPr id="3" name="Picture 2">
            <a:extLst>
              <a:ext uri="{FF2B5EF4-FFF2-40B4-BE49-F238E27FC236}">
                <a16:creationId xmlns:a16="http://schemas.microsoft.com/office/drawing/2014/main" id="{DCC9C6C9-7582-0EF1-5806-7F0FE771EF7B}"/>
              </a:ext>
            </a:extLst>
          </p:cNvPr>
          <p:cNvPicPr>
            <a:picLocks noChangeAspect="1"/>
          </p:cNvPicPr>
          <p:nvPr/>
        </p:nvPicPr>
        <p:blipFill>
          <a:blip r:embed="rId3"/>
          <a:stretch>
            <a:fillRect/>
          </a:stretch>
        </p:blipFill>
        <p:spPr>
          <a:xfrm>
            <a:off x="627467" y="1872209"/>
            <a:ext cx="7967600" cy="4714615"/>
          </a:xfrm>
          <a:prstGeom prst="rect">
            <a:avLst/>
          </a:prstGeom>
        </p:spPr>
      </p:pic>
      <p:sp>
        <p:nvSpPr>
          <p:cNvPr id="6" name="Content Placeholder 2">
            <a:extLst>
              <a:ext uri="{FF2B5EF4-FFF2-40B4-BE49-F238E27FC236}">
                <a16:creationId xmlns:a16="http://schemas.microsoft.com/office/drawing/2014/main" id="{E159144C-C0FC-B8BC-A126-AC187824C685}"/>
              </a:ext>
            </a:extLst>
          </p:cNvPr>
          <p:cNvSpPr txBox="1">
            <a:spLocks/>
          </p:cNvSpPr>
          <p:nvPr/>
        </p:nvSpPr>
        <p:spPr>
          <a:xfrm>
            <a:off x="341140" y="1417918"/>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-webapi response run locally</a:t>
            </a:r>
            <a:endParaRPr lang="en-AU" sz="1800" dirty="0"/>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41140" y="270371"/>
            <a:ext cx="10353762" cy="489527"/>
          </a:xfrm>
        </p:spPr>
        <p:txBody>
          <a:bodyPr>
            <a:noAutofit/>
          </a:bodyPr>
          <a:lstStyle/>
          <a:p>
            <a:pPr algn="l" defTabSz="360000"/>
            <a:r>
              <a:rPr lang="en-US" sz="2400" dirty="0">
                <a:solidFill>
                  <a:schemeClr val="tx1"/>
                </a:solidFill>
              </a:rPr>
              <a:t>webapi</a:t>
            </a:r>
            <a:endParaRPr lang="en-AU" sz="2400" dirty="0">
              <a:solidFill>
                <a:schemeClr val="tx1"/>
              </a:solidFill>
            </a:endParaRPr>
          </a:p>
        </p:txBody>
      </p:sp>
      <p:sp>
        <p:nvSpPr>
          <p:cNvPr id="2" name="Rectangle 1">
            <a:extLst>
              <a:ext uri="{FF2B5EF4-FFF2-40B4-BE49-F238E27FC236}">
                <a16:creationId xmlns:a16="http://schemas.microsoft.com/office/drawing/2014/main" id="{1073AA88-F90D-A537-CB91-6993BEA99386}"/>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172163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341140" y="1052669"/>
            <a:ext cx="6955587" cy="944919"/>
          </a:xfrm>
        </p:spPr>
        <p:txBody>
          <a:bodyPr>
            <a:normAutofit/>
          </a:bodyPr>
          <a:lstStyle/>
          <a:p>
            <a:pPr marL="36900" indent="0">
              <a:buNone/>
            </a:pPr>
            <a:r>
              <a:rPr lang="en-US" sz="2000" dirty="0"/>
              <a:t>- using “dash” for dashboard </a:t>
            </a:r>
          </a:p>
        </p:txBody>
      </p:sp>
      <p:sp>
        <p:nvSpPr>
          <p:cNvPr id="6" name="Content Placeholder 2">
            <a:extLst>
              <a:ext uri="{FF2B5EF4-FFF2-40B4-BE49-F238E27FC236}">
                <a16:creationId xmlns:a16="http://schemas.microsoft.com/office/drawing/2014/main" id="{E159144C-C0FC-B8BC-A126-AC187824C685}"/>
              </a:ext>
            </a:extLst>
          </p:cNvPr>
          <p:cNvSpPr txBox="1">
            <a:spLocks/>
          </p:cNvSpPr>
          <p:nvPr/>
        </p:nvSpPr>
        <p:spPr>
          <a:xfrm>
            <a:off x="341140" y="1417918"/>
            <a:ext cx="4084633" cy="5796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1800" dirty="0"/>
              <a:t>- using “</a:t>
            </a:r>
            <a:r>
              <a:rPr lang="en-US" sz="1800" dirty="0" err="1"/>
              <a:t>plotly</a:t>
            </a:r>
            <a:r>
              <a:rPr lang="en-US" sz="1800" dirty="0"/>
              <a:t>” for charts </a:t>
            </a:r>
            <a:endParaRPr lang="en-AU" sz="1800" dirty="0"/>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57251" y="297475"/>
            <a:ext cx="10353762" cy="489527"/>
          </a:xfrm>
        </p:spPr>
        <p:txBody>
          <a:bodyPr>
            <a:noAutofit/>
          </a:bodyPr>
          <a:lstStyle/>
          <a:p>
            <a:pPr algn="l" defTabSz="360000"/>
            <a:r>
              <a:rPr lang="en-US" sz="2400" dirty="0">
                <a:solidFill>
                  <a:schemeClr val="tx1"/>
                </a:solidFill>
              </a:rPr>
              <a:t>Dashboard</a:t>
            </a:r>
            <a:endParaRPr lang="en-AU" sz="2400" dirty="0">
              <a:solidFill>
                <a:schemeClr val="tx1"/>
              </a:solidFill>
            </a:endParaRPr>
          </a:p>
        </p:txBody>
      </p:sp>
      <p:sp>
        <p:nvSpPr>
          <p:cNvPr id="10" name="Content Placeholder 2">
            <a:extLst>
              <a:ext uri="{FF2B5EF4-FFF2-40B4-BE49-F238E27FC236}">
                <a16:creationId xmlns:a16="http://schemas.microsoft.com/office/drawing/2014/main" id="{63528C29-70F1-62E9-25C9-CC9B9907AA21}"/>
              </a:ext>
            </a:extLst>
          </p:cNvPr>
          <p:cNvSpPr txBox="1">
            <a:spLocks/>
          </p:cNvSpPr>
          <p:nvPr/>
        </p:nvSpPr>
        <p:spPr>
          <a:xfrm>
            <a:off x="10297819" y="2749374"/>
            <a:ext cx="1536930" cy="941678"/>
          </a:xfrm>
          <a:prstGeom prst="rect">
            <a:avLst/>
          </a:prstGeom>
          <a:effectLst>
            <a:outerShdw blurRad="25400" dir="17880000">
              <a:srgbClr val="000000">
                <a:alpha val="46000"/>
              </a:srgbClr>
            </a:outerShdw>
          </a:effectLst>
        </p:spPr>
        <p:txBody>
          <a:bodyPr vert="horz" lIns="91440" tIns="45720" rIns="91440" bIns="45720" rtlCol="0" anchor="t">
            <a:normAutofit fontScale="85000" lnSpcReduction="1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000" dirty="0"/>
              <a:t>endpoint being consumed by the dashboard</a:t>
            </a:r>
          </a:p>
        </p:txBody>
      </p:sp>
      <p:pic>
        <p:nvPicPr>
          <p:cNvPr id="15" name="Picture 14">
            <a:extLst>
              <a:ext uri="{FF2B5EF4-FFF2-40B4-BE49-F238E27FC236}">
                <a16:creationId xmlns:a16="http://schemas.microsoft.com/office/drawing/2014/main" id="{D2AC4163-F312-FE34-0E04-7A786F6E486B}"/>
              </a:ext>
            </a:extLst>
          </p:cNvPr>
          <p:cNvPicPr>
            <a:picLocks noChangeAspect="1"/>
          </p:cNvPicPr>
          <p:nvPr/>
        </p:nvPicPr>
        <p:blipFill rotWithShape="1">
          <a:blip r:embed="rId3"/>
          <a:srcRect t="1005"/>
          <a:stretch/>
        </p:blipFill>
        <p:spPr>
          <a:xfrm>
            <a:off x="357251" y="1855084"/>
            <a:ext cx="9745435" cy="4460677"/>
          </a:xfrm>
          <a:prstGeom prst="rect">
            <a:avLst/>
          </a:prstGeom>
          <a:effectLst>
            <a:outerShdw blurRad="63500" sx="102000" sy="102000" algn="ctr" rotWithShape="0">
              <a:prstClr val="black">
                <a:alpha val="40000"/>
              </a:prstClr>
            </a:outerShdw>
          </a:effectLst>
        </p:spPr>
      </p:pic>
      <p:sp>
        <p:nvSpPr>
          <p:cNvPr id="5" name="Rectangle 4">
            <a:extLst>
              <a:ext uri="{FF2B5EF4-FFF2-40B4-BE49-F238E27FC236}">
                <a16:creationId xmlns:a16="http://schemas.microsoft.com/office/drawing/2014/main" id="{F20ED975-1579-6662-4027-2B1E137D5D42}"/>
              </a:ext>
            </a:extLst>
          </p:cNvPr>
          <p:cNvSpPr/>
          <p:nvPr/>
        </p:nvSpPr>
        <p:spPr>
          <a:xfrm>
            <a:off x="101600" y="4821914"/>
            <a:ext cx="10381672" cy="7099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a:extLst>
              <a:ext uri="{FF2B5EF4-FFF2-40B4-BE49-F238E27FC236}">
                <a16:creationId xmlns:a16="http://schemas.microsoft.com/office/drawing/2014/main" id="{BD5D64FB-03FC-CEE6-BE71-3B42C38477F1}"/>
              </a:ext>
            </a:extLst>
          </p:cNvPr>
          <p:cNvCxnSpPr>
            <a:cxnSpLocks/>
          </p:cNvCxnSpPr>
          <p:nvPr/>
        </p:nvCxnSpPr>
        <p:spPr>
          <a:xfrm flipH="1">
            <a:off x="6973455" y="3668921"/>
            <a:ext cx="3509817" cy="12965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0C2616B-9363-4F31-2529-04F6BE055667}"/>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spTree>
    <p:extLst>
      <p:ext uri="{BB962C8B-B14F-4D97-AF65-F5344CB8AC3E}">
        <p14:creationId xmlns:p14="http://schemas.microsoft.com/office/powerpoint/2010/main" val="2539156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303C0C9-FA66-E3F6-8B38-6C1CF139382B}"/>
              </a:ext>
            </a:extLst>
          </p:cNvPr>
          <p:cNvSpPr>
            <a:spLocks noGrp="1"/>
          </p:cNvSpPr>
          <p:nvPr>
            <p:ph idx="1"/>
          </p:nvPr>
        </p:nvSpPr>
        <p:spPr>
          <a:xfrm>
            <a:off x="143338" y="1038493"/>
            <a:ext cx="3242569" cy="514762"/>
          </a:xfrm>
        </p:spPr>
        <p:txBody>
          <a:bodyPr>
            <a:normAutofit/>
          </a:bodyPr>
          <a:lstStyle/>
          <a:p>
            <a:pPr marL="36900" indent="0">
              <a:buNone/>
            </a:pPr>
            <a:r>
              <a:rPr lang="en-US" sz="2000" dirty="0"/>
              <a:t>- Dashboard format</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212303" y="290095"/>
            <a:ext cx="10353762" cy="489527"/>
          </a:xfrm>
        </p:spPr>
        <p:txBody>
          <a:bodyPr>
            <a:noAutofit/>
          </a:bodyPr>
          <a:lstStyle/>
          <a:p>
            <a:pPr algn="l" defTabSz="360000"/>
            <a:r>
              <a:rPr lang="en-US" sz="2400" dirty="0">
                <a:solidFill>
                  <a:schemeClr val="tx1"/>
                </a:solidFill>
              </a:rPr>
              <a:t>Dashboard - Format and Filter</a:t>
            </a:r>
            <a:endParaRPr lang="en-AU" sz="2400" dirty="0">
              <a:solidFill>
                <a:schemeClr val="tx1"/>
              </a:solidFill>
            </a:endParaRPr>
          </a:p>
        </p:txBody>
      </p:sp>
      <p:pic>
        <p:nvPicPr>
          <p:cNvPr id="14" name="Picture 13">
            <a:extLst>
              <a:ext uri="{FF2B5EF4-FFF2-40B4-BE49-F238E27FC236}">
                <a16:creationId xmlns:a16="http://schemas.microsoft.com/office/drawing/2014/main" id="{AD3E0CF8-7B7E-68AD-BC55-C837EE445737}"/>
              </a:ext>
            </a:extLst>
          </p:cNvPr>
          <p:cNvPicPr>
            <a:picLocks noChangeAspect="1"/>
          </p:cNvPicPr>
          <p:nvPr/>
        </p:nvPicPr>
        <p:blipFill>
          <a:blip r:embed="rId3"/>
          <a:stretch>
            <a:fillRect/>
          </a:stretch>
        </p:blipFill>
        <p:spPr>
          <a:xfrm>
            <a:off x="3844908" y="1534342"/>
            <a:ext cx="4064181" cy="4296111"/>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6C491E31-E05A-9CA6-9F09-1D9895713CCE}"/>
              </a:ext>
            </a:extLst>
          </p:cNvPr>
          <p:cNvPicPr>
            <a:picLocks noChangeAspect="1"/>
          </p:cNvPicPr>
          <p:nvPr/>
        </p:nvPicPr>
        <p:blipFill rotWithShape="1">
          <a:blip r:embed="rId4"/>
          <a:srcRect r="8965"/>
          <a:stretch/>
        </p:blipFill>
        <p:spPr>
          <a:xfrm>
            <a:off x="138175" y="1554801"/>
            <a:ext cx="3624562" cy="2384203"/>
          </a:xfrm>
          <a:prstGeom prst="rect">
            <a:avLst/>
          </a:prstGeom>
          <a:effectLst>
            <a:outerShdw blurRad="63500" sx="102000" sy="102000" algn="ctr" rotWithShape="0">
              <a:prstClr val="black">
                <a:alpha val="40000"/>
              </a:prstClr>
            </a:outerShdw>
          </a:effectLst>
        </p:spPr>
      </p:pic>
      <p:sp>
        <p:nvSpPr>
          <p:cNvPr id="15" name="Content Placeholder 2">
            <a:extLst>
              <a:ext uri="{FF2B5EF4-FFF2-40B4-BE49-F238E27FC236}">
                <a16:creationId xmlns:a16="http://schemas.microsoft.com/office/drawing/2014/main" id="{2144B627-647F-7C37-BC81-1136C2C30C26}"/>
              </a:ext>
            </a:extLst>
          </p:cNvPr>
          <p:cNvSpPr txBox="1">
            <a:spLocks/>
          </p:cNvSpPr>
          <p:nvPr/>
        </p:nvSpPr>
        <p:spPr>
          <a:xfrm>
            <a:off x="3767900" y="1060505"/>
            <a:ext cx="3242569" cy="51476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n-US" sz="2000" dirty="0"/>
              <a:t>- Dashboard filter</a:t>
            </a:r>
          </a:p>
        </p:txBody>
      </p:sp>
      <p:sp>
        <p:nvSpPr>
          <p:cNvPr id="2" name="Rectangle 1">
            <a:extLst>
              <a:ext uri="{FF2B5EF4-FFF2-40B4-BE49-F238E27FC236}">
                <a16:creationId xmlns:a16="http://schemas.microsoft.com/office/drawing/2014/main" id="{9C1E1EBF-8036-23AB-8B7F-D56EDA112354}"/>
              </a:ext>
            </a:extLst>
          </p:cNvPr>
          <p:cNvSpPr/>
          <p:nvPr/>
        </p:nvSpPr>
        <p:spPr>
          <a:xfrm>
            <a:off x="9632043" y="6264486"/>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pic>
        <p:nvPicPr>
          <p:cNvPr id="19" name="Picture 18">
            <a:extLst>
              <a:ext uri="{FF2B5EF4-FFF2-40B4-BE49-F238E27FC236}">
                <a16:creationId xmlns:a16="http://schemas.microsoft.com/office/drawing/2014/main" id="{AF980401-372F-D89B-BD48-5FD686372629}"/>
              </a:ext>
            </a:extLst>
          </p:cNvPr>
          <p:cNvPicPr>
            <a:picLocks noChangeAspect="1"/>
          </p:cNvPicPr>
          <p:nvPr/>
        </p:nvPicPr>
        <p:blipFill>
          <a:blip r:embed="rId5"/>
          <a:stretch>
            <a:fillRect/>
          </a:stretch>
        </p:blipFill>
        <p:spPr>
          <a:xfrm>
            <a:off x="8065784" y="1014100"/>
            <a:ext cx="3936704" cy="507482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007095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822036"/>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470449" y="213275"/>
            <a:ext cx="10353762" cy="489527"/>
          </a:xfrm>
        </p:spPr>
        <p:txBody>
          <a:bodyPr>
            <a:noAutofit/>
          </a:bodyPr>
          <a:lstStyle/>
          <a:p>
            <a:pPr algn="l" defTabSz="360000"/>
            <a:r>
              <a:rPr lang="en-US" sz="2400" dirty="0">
                <a:solidFill>
                  <a:schemeClr val="tx1"/>
                </a:solidFill>
              </a:rPr>
              <a:t>Dashboard Charts</a:t>
            </a:r>
            <a:endParaRPr lang="en-AU" sz="2400" dirty="0">
              <a:solidFill>
                <a:schemeClr val="tx1"/>
              </a:solidFill>
            </a:endParaRPr>
          </a:p>
        </p:txBody>
      </p:sp>
      <p:sp>
        <p:nvSpPr>
          <p:cNvPr id="6" name="Content Placeholder 2">
            <a:extLst>
              <a:ext uri="{FF2B5EF4-FFF2-40B4-BE49-F238E27FC236}">
                <a16:creationId xmlns:a16="http://schemas.microsoft.com/office/drawing/2014/main" id="{E99CE94B-F146-5973-1FF7-8CCE0203A6B6}"/>
              </a:ext>
            </a:extLst>
          </p:cNvPr>
          <p:cNvSpPr>
            <a:spLocks noGrp="1"/>
          </p:cNvSpPr>
          <p:nvPr>
            <p:ph idx="1"/>
          </p:nvPr>
        </p:nvSpPr>
        <p:spPr>
          <a:xfrm>
            <a:off x="539264" y="974264"/>
            <a:ext cx="7501800" cy="573139"/>
          </a:xfrm>
        </p:spPr>
        <p:txBody>
          <a:bodyPr>
            <a:normAutofit/>
          </a:bodyPr>
          <a:lstStyle/>
          <a:p>
            <a:pPr marL="36900" indent="0">
              <a:buNone/>
            </a:pPr>
            <a:r>
              <a:rPr lang="en-US" sz="2000" dirty="0"/>
              <a:t>- dash function in updating 5 figures based on user’s choice of filter </a:t>
            </a:r>
          </a:p>
        </p:txBody>
      </p:sp>
      <p:pic>
        <p:nvPicPr>
          <p:cNvPr id="3" name="Picture 2">
            <a:extLst>
              <a:ext uri="{FF2B5EF4-FFF2-40B4-BE49-F238E27FC236}">
                <a16:creationId xmlns:a16="http://schemas.microsoft.com/office/drawing/2014/main" id="{EF0AB7B5-06BD-A532-4034-4A0C9FC4A304}"/>
              </a:ext>
            </a:extLst>
          </p:cNvPr>
          <p:cNvPicPr>
            <a:picLocks noChangeAspect="1"/>
          </p:cNvPicPr>
          <p:nvPr/>
        </p:nvPicPr>
        <p:blipFill rotWithShape="1">
          <a:blip r:embed="rId3"/>
          <a:srcRect b="1902"/>
          <a:stretch/>
        </p:blipFill>
        <p:spPr>
          <a:xfrm>
            <a:off x="514382" y="1403219"/>
            <a:ext cx="10888595" cy="3663304"/>
          </a:xfrm>
          <a:prstGeom prst="rect">
            <a:avLst/>
          </a:prstGeom>
        </p:spPr>
      </p:pic>
    </p:spTree>
    <p:extLst>
      <p:ext uri="{BB962C8B-B14F-4D97-AF65-F5344CB8AC3E}">
        <p14:creationId xmlns:p14="http://schemas.microsoft.com/office/powerpoint/2010/main" val="667205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0B4A6B-571F-9D95-4437-B20C0403082D}"/>
              </a:ext>
            </a:extLst>
          </p:cNvPr>
          <p:cNvSpPr/>
          <p:nvPr/>
        </p:nvSpPr>
        <p:spPr>
          <a:xfrm>
            <a:off x="9638989" y="6297727"/>
            <a:ext cx="2370445" cy="400110"/>
          </a:xfrm>
          <a:prstGeom prst="rect">
            <a:avLst/>
          </a:prstGeom>
          <a:noFill/>
        </p:spPr>
        <p:txBody>
          <a:bodyPr wrap="square" lIns="91440" tIns="45720" rIns="91440" bIns="45720">
            <a:spAutoFit/>
          </a:bodyPr>
          <a:lstStyle/>
          <a:p>
            <a:pPr algn="r"/>
            <a:r>
              <a:rPr lang="en-US" sz="1000" dirty="0">
                <a:ln w="0"/>
                <a:effectLst>
                  <a:outerShdw blurRad="38100" dist="19050" dir="2700000" algn="tl" rotWithShape="0">
                    <a:schemeClr val="dk1">
                      <a:alpha val="40000"/>
                    </a:schemeClr>
                  </a:outerShdw>
                </a:effectLst>
              </a:rPr>
              <a:t>Mylene Marsden</a:t>
            </a:r>
          </a:p>
          <a:p>
            <a:pPr algn="r"/>
            <a:r>
              <a:rPr lang="en-US" sz="1000" dirty="0">
                <a:ln w="0"/>
                <a:effectLst>
                  <a:outerShdw blurRad="38100" dist="19050" dir="2700000" algn="tl" rotWithShape="0">
                    <a:schemeClr val="dk1">
                      <a:alpha val="40000"/>
                    </a:schemeClr>
                  </a:outerShdw>
                </a:effectLst>
              </a:rPr>
              <a:t>Project 3 – Data Analytics</a:t>
            </a:r>
          </a:p>
        </p:txBody>
      </p:sp>
      <p:cxnSp>
        <p:nvCxnSpPr>
          <p:cNvPr id="11" name="Straight Connector 10">
            <a:extLst>
              <a:ext uri="{FF2B5EF4-FFF2-40B4-BE49-F238E27FC236}">
                <a16:creationId xmlns:a16="http://schemas.microsoft.com/office/drawing/2014/main" id="{800A955D-DC9B-4B77-B7BD-AED4A9D68792}"/>
              </a:ext>
            </a:extLst>
          </p:cNvPr>
          <p:cNvCxnSpPr/>
          <p:nvPr/>
        </p:nvCxnSpPr>
        <p:spPr>
          <a:xfrm>
            <a:off x="341745" y="722648"/>
            <a:ext cx="11092873" cy="0"/>
          </a:xfrm>
          <a:prstGeom prst="line">
            <a:avLst/>
          </a:prstGeom>
          <a:ln>
            <a:solidFill>
              <a:schemeClr val="tx1"/>
            </a:solidFill>
          </a:ln>
        </p:spPr>
        <p:style>
          <a:lnRef idx="1">
            <a:schemeClr val="accent6"/>
          </a:lnRef>
          <a:fillRef idx="0">
            <a:schemeClr val="accent6"/>
          </a:fillRef>
          <a:effectRef idx="0">
            <a:schemeClr val="accent6"/>
          </a:effectRef>
          <a:fontRef idx="minor">
            <a:schemeClr val="tx1"/>
          </a:fontRef>
        </p:style>
      </p:cxnSp>
      <p:sp>
        <p:nvSpPr>
          <p:cNvPr id="12" name="Title 1">
            <a:extLst>
              <a:ext uri="{FF2B5EF4-FFF2-40B4-BE49-F238E27FC236}">
                <a16:creationId xmlns:a16="http://schemas.microsoft.com/office/drawing/2014/main" id="{645DCBA6-B5AB-73B8-E067-46763F693D95}"/>
              </a:ext>
            </a:extLst>
          </p:cNvPr>
          <p:cNvSpPr>
            <a:spLocks noGrp="1"/>
          </p:cNvSpPr>
          <p:nvPr>
            <p:ph type="title"/>
          </p:nvPr>
        </p:nvSpPr>
        <p:spPr>
          <a:xfrm>
            <a:off x="341745" y="233121"/>
            <a:ext cx="10353762" cy="489527"/>
          </a:xfrm>
        </p:spPr>
        <p:txBody>
          <a:bodyPr>
            <a:noAutofit/>
          </a:bodyPr>
          <a:lstStyle/>
          <a:p>
            <a:pPr algn="l" defTabSz="360000"/>
            <a:r>
              <a:rPr lang="en-US" sz="2400" dirty="0">
                <a:solidFill>
                  <a:schemeClr val="tx1"/>
                </a:solidFill>
              </a:rPr>
              <a:t>Dashboard Filter</a:t>
            </a:r>
            <a:endParaRPr lang="en-AU" sz="2400" dirty="0">
              <a:solidFill>
                <a:schemeClr val="tx1"/>
              </a:solidFill>
            </a:endParaRPr>
          </a:p>
        </p:txBody>
      </p:sp>
      <p:pic>
        <p:nvPicPr>
          <p:cNvPr id="5" name="Picture 4">
            <a:extLst>
              <a:ext uri="{FF2B5EF4-FFF2-40B4-BE49-F238E27FC236}">
                <a16:creationId xmlns:a16="http://schemas.microsoft.com/office/drawing/2014/main" id="{226F75D4-91DD-4190-17BF-CBB370C6FD67}"/>
              </a:ext>
            </a:extLst>
          </p:cNvPr>
          <p:cNvPicPr>
            <a:picLocks noChangeAspect="1"/>
          </p:cNvPicPr>
          <p:nvPr/>
        </p:nvPicPr>
        <p:blipFill>
          <a:blip r:embed="rId3"/>
          <a:stretch>
            <a:fillRect/>
          </a:stretch>
        </p:blipFill>
        <p:spPr>
          <a:xfrm>
            <a:off x="1365402" y="2536811"/>
            <a:ext cx="7726062" cy="4107914"/>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7206CA9F-F992-8AD5-974F-969C2E7B54BA}"/>
              </a:ext>
            </a:extLst>
          </p:cNvPr>
          <p:cNvPicPr>
            <a:picLocks noChangeAspect="1"/>
          </p:cNvPicPr>
          <p:nvPr/>
        </p:nvPicPr>
        <p:blipFill rotWithShape="1">
          <a:blip r:embed="rId4"/>
          <a:srcRect l="9147"/>
          <a:stretch/>
        </p:blipFill>
        <p:spPr>
          <a:xfrm>
            <a:off x="9161513" y="1621635"/>
            <a:ext cx="1612711" cy="1807365"/>
          </a:xfrm>
          <a:prstGeom prst="rect">
            <a:avLst/>
          </a:prstGeom>
          <a:effectLst>
            <a:outerShdw blurRad="63500" sx="102000" sy="102000" algn="ctr" rotWithShape="0">
              <a:prstClr val="black">
                <a:alpha val="40000"/>
              </a:prstClr>
            </a:outerShdw>
          </a:effectLst>
        </p:spPr>
      </p:pic>
      <p:cxnSp>
        <p:nvCxnSpPr>
          <p:cNvPr id="9" name="Straight Arrow Connector 8">
            <a:extLst>
              <a:ext uri="{FF2B5EF4-FFF2-40B4-BE49-F238E27FC236}">
                <a16:creationId xmlns:a16="http://schemas.microsoft.com/office/drawing/2014/main" id="{9164BE4F-CAD9-6FE1-3F48-2ED8DA6C0D20}"/>
              </a:ext>
            </a:extLst>
          </p:cNvPr>
          <p:cNvCxnSpPr>
            <a:cxnSpLocks/>
          </p:cNvCxnSpPr>
          <p:nvPr/>
        </p:nvCxnSpPr>
        <p:spPr>
          <a:xfrm flipH="1">
            <a:off x="7370523" y="2064545"/>
            <a:ext cx="1551804" cy="16397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61CFD053-0852-0FEA-BD19-CFC29CA1E875}"/>
              </a:ext>
            </a:extLst>
          </p:cNvPr>
          <p:cNvPicPr>
            <a:picLocks noChangeAspect="1"/>
          </p:cNvPicPr>
          <p:nvPr/>
        </p:nvPicPr>
        <p:blipFill rotWithShape="1">
          <a:blip r:embed="rId5"/>
          <a:srcRect l="5829"/>
          <a:stretch/>
        </p:blipFill>
        <p:spPr>
          <a:xfrm>
            <a:off x="5871088" y="1158558"/>
            <a:ext cx="1612710" cy="1410316"/>
          </a:xfrm>
          <a:prstGeom prst="rect">
            <a:avLst/>
          </a:prstGeom>
          <a:effectLst>
            <a:outerShdw blurRad="63500" sx="102000" sy="102000" algn="ctr" rotWithShape="0">
              <a:prstClr val="black">
                <a:alpha val="40000"/>
              </a:prstClr>
            </a:outerShdw>
          </a:effectLst>
        </p:spPr>
      </p:pic>
      <p:cxnSp>
        <p:nvCxnSpPr>
          <p:cNvPr id="13" name="Straight Arrow Connector 12">
            <a:extLst>
              <a:ext uri="{FF2B5EF4-FFF2-40B4-BE49-F238E27FC236}">
                <a16:creationId xmlns:a16="http://schemas.microsoft.com/office/drawing/2014/main" id="{9A9DB8B4-E85F-94D2-5EFF-1E1D6187538C}"/>
              </a:ext>
            </a:extLst>
          </p:cNvPr>
          <p:cNvCxnSpPr>
            <a:cxnSpLocks/>
          </p:cNvCxnSpPr>
          <p:nvPr/>
        </p:nvCxnSpPr>
        <p:spPr>
          <a:xfrm flipH="1">
            <a:off x="5450285" y="1909970"/>
            <a:ext cx="354857" cy="17943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D89A4F-6001-DA4A-BED1-F3BBE92B223F}"/>
              </a:ext>
            </a:extLst>
          </p:cNvPr>
          <p:cNvSpPr txBox="1"/>
          <p:nvPr/>
        </p:nvSpPr>
        <p:spPr>
          <a:xfrm>
            <a:off x="341745" y="1037594"/>
            <a:ext cx="6094428" cy="400110"/>
          </a:xfrm>
          <a:prstGeom prst="rect">
            <a:avLst/>
          </a:prstGeom>
          <a:noFill/>
        </p:spPr>
        <p:txBody>
          <a:bodyPr wrap="square">
            <a:spAutoFit/>
          </a:bodyPr>
          <a:lstStyle/>
          <a:p>
            <a:r>
              <a:rPr lang="en-AU" sz="2000" dirty="0"/>
              <a:t>Link : http://127.0.0.1:8050/</a:t>
            </a:r>
          </a:p>
        </p:txBody>
      </p:sp>
      <p:sp>
        <p:nvSpPr>
          <p:cNvPr id="26" name="TextBox 25">
            <a:extLst>
              <a:ext uri="{FF2B5EF4-FFF2-40B4-BE49-F238E27FC236}">
                <a16:creationId xmlns:a16="http://schemas.microsoft.com/office/drawing/2014/main" id="{9F1E81F5-7A29-2FDA-6BB0-582BB5CEF32E}"/>
              </a:ext>
            </a:extLst>
          </p:cNvPr>
          <p:cNvSpPr txBox="1"/>
          <p:nvPr/>
        </p:nvSpPr>
        <p:spPr>
          <a:xfrm>
            <a:off x="5805142" y="800042"/>
            <a:ext cx="1262061" cy="307777"/>
          </a:xfrm>
          <a:prstGeom prst="rect">
            <a:avLst/>
          </a:prstGeom>
          <a:noFill/>
        </p:spPr>
        <p:txBody>
          <a:bodyPr wrap="square">
            <a:spAutoFit/>
          </a:bodyPr>
          <a:lstStyle/>
          <a:p>
            <a:r>
              <a:rPr lang="en-AU" sz="1400" dirty="0"/>
              <a:t>by YEAR :</a:t>
            </a:r>
          </a:p>
        </p:txBody>
      </p:sp>
      <p:sp>
        <p:nvSpPr>
          <p:cNvPr id="29" name="TextBox 28">
            <a:extLst>
              <a:ext uri="{FF2B5EF4-FFF2-40B4-BE49-F238E27FC236}">
                <a16:creationId xmlns:a16="http://schemas.microsoft.com/office/drawing/2014/main" id="{6CD5D015-34FC-F130-E850-FB67303C6009}"/>
              </a:ext>
            </a:extLst>
          </p:cNvPr>
          <p:cNvSpPr txBox="1"/>
          <p:nvPr/>
        </p:nvSpPr>
        <p:spPr>
          <a:xfrm>
            <a:off x="8922327" y="1313857"/>
            <a:ext cx="1437899" cy="307777"/>
          </a:xfrm>
          <a:prstGeom prst="rect">
            <a:avLst/>
          </a:prstGeom>
          <a:noFill/>
        </p:spPr>
        <p:txBody>
          <a:bodyPr wrap="square">
            <a:spAutoFit/>
          </a:bodyPr>
          <a:lstStyle/>
          <a:p>
            <a:r>
              <a:rPr lang="en-AU" sz="1400" dirty="0"/>
              <a:t>by  COUNTRY :</a:t>
            </a:r>
          </a:p>
        </p:txBody>
      </p:sp>
    </p:spTree>
    <p:extLst>
      <p:ext uri="{BB962C8B-B14F-4D97-AF65-F5344CB8AC3E}">
        <p14:creationId xmlns:p14="http://schemas.microsoft.com/office/powerpoint/2010/main" val="33899405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purl.org/dc/elements/1.1/"/>
    <ds:schemaRef ds:uri="http://purl.org/dc/terms/"/>
    <ds:schemaRef ds:uri="71af3243-3dd4-4a8d-8c0d-dd76da1f02a5"/>
    <ds:schemaRef ds:uri="http://purl.org/dc/dcmitype/"/>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{4CE89E25-23DF-4706-B3D4-86721EE8BAA5}tf55705232_win32</Template>
  <TotalTime>453</TotalTime>
  <Words>819</Words>
  <Application>Microsoft Office PowerPoint</Application>
  <PresentationFormat>Widescreen</PresentationFormat>
  <Paragraphs>100</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Goudy Old Style</vt:lpstr>
      <vt:lpstr>Wingdings</vt:lpstr>
      <vt:lpstr>Wingdings 2</vt:lpstr>
      <vt:lpstr>SlateVTI</vt:lpstr>
      <vt:lpstr>Why study Data Science? </vt:lpstr>
      <vt:lpstr>PowerPoint Presentation</vt:lpstr>
      <vt:lpstr>Data Source</vt:lpstr>
      <vt:lpstr>webapi</vt:lpstr>
      <vt:lpstr>webapi</vt:lpstr>
      <vt:lpstr>Dashboard</vt:lpstr>
      <vt:lpstr>Dashboard - Format and Filter</vt:lpstr>
      <vt:lpstr>Dashboard Charts</vt:lpstr>
      <vt:lpstr>Dashboard Filter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study Data Science?</dc:title>
  <dc:creator>mylene marsden</dc:creator>
  <cp:lastModifiedBy>mylene marsden</cp:lastModifiedBy>
  <cp:revision>6</cp:revision>
  <cp:lastPrinted>2023-06-05T08:51:04Z</cp:lastPrinted>
  <dcterms:created xsi:type="dcterms:W3CDTF">2023-06-05T02:44:47Z</dcterms:created>
  <dcterms:modified xsi:type="dcterms:W3CDTF">2023-06-06T02:29:26Z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